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70" r:id="rId2"/>
    <p:sldMasterId id="2147483682" r:id="rId3"/>
  </p:sldMasterIdLst>
  <p:notesMasterIdLst>
    <p:notesMasterId r:id="rId15"/>
  </p:notesMasterIdLst>
  <p:handoutMasterIdLst>
    <p:handoutMasterId r:id="rId16"/>
  </p:handoutMasterIdLst>
  <p:sldIdLst>
    <p:sldId id="1879" r:id="rId4"/>
    <p:sldId id="1920" r:id="rId5"/>
    <p:sldId id="1953" r:id="rId6"/>
    <p:sldId id="1946" r:id="rId7"/>
    <p:sldId id="1945" r:id="rId8"/>
    <p:sldId id="1955" r:id="rId9"/>
    <p:sldId id="1956" r:id="rId10"/>
    <p:sldId id="1957" r:id="rId11"/>
    <p:sldId id="1961" r:id="rId12"/>
    <p:sldId id="1960" r:id="rId13"/>
    <p:sldId id="1926" r:id="rId14"/>
  </p:sldIdLst>
  <p:sldSz cx="12192000" cy="6858000"/>
  <p:notesSz cx="9926638" cy="679767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1879"/>
            <p14:sldId id="1920"/>
            <p14:sldId id="1953"/>
            <p14:sldId id="1946"/>
            <p14:sldId id="1945"/>
            <p14:sldId id="1955"/>
            <p14:sldId id="1956"/>
            <p14:sldId id="1957"/>
            <p14:sldId id="1961"/>
            <p14:sldId id="1960"/>
            <p14:sldId id="1926"/>
          </p14:sldIdLst>
        </p14:section>
      </p14:sectionLst>
    </p:ext>
    <p:ext uri="{EFAFB233-063F-42B5-8137-9DF3F51BA10A}">
      <p15:sldGuideLst xmlns:p15="http://schemas.microsoft.com/office/powerpoint/2012/main">
        <p15:guide id="1" orient="horz" pos="2170">
          <p15:clr>
            <a:srgbClr val="A4A3A4"/>
          </p15:clr>
        </p15:guide>
        <p15:guide id="2" pos="2677">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cmAuthor id="2" name="Fish Zheng" initials="FZ"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92C74"/>
    <a:srgbClr val="092D76"/>
    <a:srgbClr val="FFFFFF"/>
    <a:srgbClr val="9A0001"/>
    <a:srgbClr val="7FD7A7"/>
    <a:srgbClr val="212529"/>
    <a:srgbClr val="F7C637"/>
    <a:srgbClr val="DEEBF7"/>
    <a:srgbClr val="F2F2F2"/>
    <a:srgbClr val="FF6B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27C57E-BAA6-4AA7-A077-6B795E4ABDB5}" v="131" dt="2024-05-16T12:04:45.164"/>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556" autoAdjust="0"/>
    <p:restoredTop sz="72792" autoAdjust="0"/>
  </p:normalViewPr>
  <p:slideViewPr>
    <p:cSldViewPr snapToGrid="0">
      <p:cViewPr varScale="1">
        <p:scale>
          <a:sx n="73" d="100"/>
          <a:sy n="73" d="100"/>
        </p:scale>
        <p:origin x="320" y="56"/>
      </p:cViewPr>
      <p:guideLst>
        <p:guide orient="horz" pos="2170"/>
        <p:guide pos="267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charts/_rels/chart1.xml.rels><?xml version="1.0" encoding="UTF-8" standalone="yes"?>
<Relationships xmlns="http://schemas.openxmlformats.org/package/2006/relationships"><Relationship Id="rId3" Type="http://schemas.openxmlformats.org/officeDocument/2006/relationships/oleObject" Target="file:///C:\Users\v-chenyujie\Downloads\year_value.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year_value!$B$1</c:f>
              <c:strCache>
                <c:ptCount val="1"/>
                <c:pt idx="0">
                  <c:v>value</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year_value!$A$2:$A$12</c:f>
              <c:numCache>
                <c:formatCode>General</c:formatCode>
                <c:ptCount val="11"/>
                <c:pt idx="0">
                  <c:v>2023</c:v>
                </c:pt>
                <c:pt idx="1">
                  <c:v>2022</c:v>
                </c:pt>
                <c:pt idx="2">
                  <c:v>2021</c:v>
                </c:pt>
                <c:pt idx="3">
                  <c:v>2020</c:v>
                </c:pt>
                <c:pt idx="4">
                  <c:v>2019</c:v>
                </c:pt>
                <c:pt idx="5">
                  <c:v>2018</c:v>
                </c:pt>
                <c:pt idx="6">
                  <c:v>2017</c:v>
                </c:pt>
                <c:pt idx="7">
                  <c:v>2016</c:v>
                </c:pt>
                <c:pt idx="8">
                  <c:v>2015</c:v>
                </c:pt>
                <c:pt idx="9">
                  <c:v>2014</c:v>
                </c:pt>
                <c:pt idx="10">
                  <c:v>2013</c:v>
                </c:pt>
              </c:numCache>
            </c:numRef>
          </c:xVal>
          <c:yVal>
            <c:numRef>
              <c:f>year_value!$B$2:$B$12</c:f>
              <c:numCache>
                <c:formatCode>General</c:formatCode>
                <c:ptCount val="11"/>
                <c:pt idx="0">
                  <c:v>3161</c:v>
                </c:pt>
                <c:pt idx="1">
                  <c:v>3043</c:v>
                </c:pt>
                <c:pt idx="2">
                  <c:v>2565</c:v>
                </c:pt>
                <c:pt idx="3">
                  <c:v>2004</c:v>
                </c:pt>
                <c:pt idx="4">
                  <c:v>1793</c:v>
                </c:pt>
                <c:pt idx="5">
                  <c:v>1220</c:v>
                </c:pt>
                <c:pt idx="6">
                  <c:v>1021</c:v>
                </c:pt>
                <c:pt idx="7">
                  <c:v>861</c:v>
                </c:pt>
                <c:pt idx="8">
                  <c:v>876</c:v>
                </c:pt>
                <c:pt idx="9">
                  <c:v>797</c:v>
                </c:pt>
                <c:pt idx="10">
                  <c:v>748</c:v>
                </c:pt>
              </c:numCache>
            </c:numRef>
          </c:yVal>
          <c:smooth val="0"/>
          <c:extLst>
            <c:ext xmlns:c16="http://schemas.microsoft.com/office/drawing/2014/chart" uri="{C3380CC4-5D6E-409C-BE32-E72D297353CC}">
              <c16:uniqueId val="{00000000-6206-4EA2-A07B-794EF8559C2B}"/>
            </c:ext>
          </c:extLst>
        </c:ser>
        <c:dLbls>
          <c:showLegendKey val="0"/>
          <c:showVal val="0"/>
          <c:showCatName val="0"/>
          <c:showSerName val="0"/>
          <c:showPercent val="0"/>
          <c:showBubbleSize val="0"/>
        </c:dLbls>
        <c:axId val="1099949231"/>
        <c:axId val="1099955951"/>
      </c:scatterChart>
      <c:valAx>
        <c:axId val="1099949231"/>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9955951"/>
        <c:crosses val="autoZero"/>
        <c:crossBetween val="midCat"/>
      </c:valAx>
      <c:valAx>
        <c:axId val="109995595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99949231"/>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2" y="0"/>
            <a:ext cx="4301543" cy="341064"/>
          </a:xfrm>
          <a:prstGeom prst="rect">
            <a:avLst/>
          </a:prstGeom>
        </p:spPr>
        <p:txBody>
          <a:bodyPr vert="horz" lIns="95562" tIns="47781" rIns="95562" bIns="47781" rtlCol="0"/>
          <a:lstStyle>
            <a:lvl1pPr algn="l">
              <a:defRPr sz="1600"/>
            </a:lvl1pPr>
          </a:lstStyle>
          <a:p>
            <a:endParaRPr lang="zh-CN" altLang="en-US"/>
          </a:p>
        </p:txBody>
      </p:sp>
      <p:sp>
        <p:nvSpPr>
          <p:cNvPr id="3" name="日期占位符 2"/>
          <p:cNvSpPr>
            <a:spLocks noGrp="1"/>
          </p:cNvSpPr>
          <p:nvPr>
            <p:ph type="dt" sz="quarter" idx="1"/>
          </p:nvPr>
        </p:nvSpPr>
        <p:spPr>
          <a:xfrm>
            <a:off x="5622800" y="0"/>
            <a:ext cx="4301543" cy="341064"/>
          </a:xfrm>
          <a:prstGeom prst="rect">
            <a:avLst/>
          </a:prstGeom>
        </p:spPr>
        <p:txBody>
          <a:bodyPr vert="horz" lIns="95562" tIns="47781" rIns="95562" bIns="47781" rtlCol="0"/>
          <a:lstStyle>
            <a:lvl1pPr algn="r">
              <a:defRPr sz="1600"/>
            </a:lvl1pPr>
          </a:lstStyle>
          <a:p>
            <a:fld id="{0F9B84EA-7D68-4D60-9CB1-D50884785D1C}" type="datetimeFigureOut">
              <a:rPr lang="zh-CN" altLang="en-US" smtClean="0"/>
              <a:t>2024/5/16</a:t>
            </a:fld>
            <a:endParaRPr lang="zh-CN" altLang="en-US"/>
          </a:p>
        </p:txBody>
      </p:sp>
      <p:sp>
        <p:nvSpPr>
          <p:cNvPr id="4" name="页脚占位符 3"/>
          <p:cNvSpPr>
            <a:spLocks noGrp="1"/>
          </p:cNvSpPr>
          <p:nvPr>
            <p:ph type="ftr" sz="quarter" idx="2"/>
          </p:nvPr>
        </p:nvSpPr>
        <p:spPr>
          <a:xfrm>
            <a:off x="2" y="6456613"/>
            <a:ext cx="4301543" cy="341063"/>
          </a:xfrm>
          <a:prstGeom prst="rect">
            <a:avLst/>
          </a:prstGeom>
        </p:spPr>
        <p:txBody>
          <a:bodyPr vert="horz" lIns="95562" tIns="47781" rIns="95562" bIns="47781" rtlCol="0" anchor="b"/>
          <a:lstStyle>
            <a:lvl1pPr algn="l">
              <a:defRPr sz="1600"/>
            </a:lvl1pPr>
          </a:lstStyle>
          <a:p>
            <a:endParaRPr lang="zh-CN" altLang="en-US"/>
          </a:p>
        </p:txBody>
      </p:sp>
      <p:sp>
        <p:nvSpPr>
          <p:cNvPr id="5" name="灯片编号占位符 4"/>
          <p:cNvSpPr>
            <a:spLocks noGrp="1"/>
          </p:cNvSpPr>
          <p:nvPr>
            <p:ph type="sldNum" sz="quarter" idx="3"/>
          </p:nvPr>
        </p:nvSpPr>
        <p:spPr>
          <a:xfrm>
            <a:off x="5622800" y="6456613"/>
            <a:ext cx="4301543" cy="341063"/>
          </a:xfrm>
          <a:prstGeom prst="rect">
            <a:avLst/>
          </a:prstGeom>
        </p:spPr>
        <p:txBody>
          <a:bodyPr vert="horz" lIns="95562" tIns="47781" rIns="95562" bIns="47781" rtlCol="0" anchor="b"/>
          <a:lstStyle>
            <a:lvl1pPr algn="r">
              <a:defRPr sz="1600"/>
            </a:lvl1pPr>
          </a:lstStyle>
          <a:p>
            <a:fld id="{8D4E0FC9-F1F8-4FAE-9988-3BA365CFD46F}" type="slidenum">
              <a:rPr lang="zh-CN" altLang="en-US" sz="1500"/>
              <a:t>‹#›</a:t>
            </a:fld>
            <a:r>
              <a:rPr lang="en-US" altLang="zh-CN" sz="1500"/>
              <a:t>/29</a:t>
            </a:r>
            <a:endParaRPr lang="zh-CN" altLang="en-US" sz="1500"/>
          </a:p>
        </p:txBody>
      </p:sp>
    </p:spTree>
    <p:extLst>
      <p:ext uri="{BB962C8B-B14F-4D97-AF65-F5344CB8AC3E}">
        <p14:creationId xmlns:p14="http://schemas.microsoft.com/office/powerpoint/2010/main" val="17134637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2" y="0"/>
            <a:ext cx="4301543" cy="341064"/>
          </a:xfrm>
          <a:prstGeom prst="rect">
            <a:avLst/>
          </a:prstGeom>
        </p:spPr>
        <p:txBody>
          <a:bodyPr vert="horz" lIns="95562" tIns="47781" rIns="95562" bIns="47781" rtlCol="0"/>
          <a:lstStyle>
            <a:lvl1pPr algn="l">
              <a:defRPr sz="1300"/>
            </a:lvl1pPr>
          </a:lstStyle>
          <a:p>
            <a:endParaRPr lang="zh-CN" altLang="en-US"/>
          </a:p>
        </p:txBody>
      </p:sp>
      <p:sp>
        <p:nvSpPr>
          <p:cNvPr id="3" name="日期占位符 2"/>
          <p:cNvSpPr>
            <a:spLocks noGrp="1"/>
          </p:cNvSpPr>
          <p:nvPr>
            <p:ph type="dt" idx="1"/>
          </p:nvPr>
        </p:nvSpPr>
        <p:spPr>
          <a:xfrm>
            <a:off x="5622800" y="0"/>
            <a:ext cx="4301543" cy="341064"/>
          </a:xfrm>
          <a:prstGeom prst="rect">
            <a:avLst/>
          </a:prstGeom>
        </p:spPr>
        <p:txBody>
          <a:bodyPr vert="horz" lIns="95562" tIns="47781" rIns="95562" bIns="47781" rtlCol="0"/>
          <a:lstStyle>
            <a:lvl1pPr algn="r">
              <a:defRPr sz="1300"/>
            </a:lvl1pPr>
          </a:lstStyle>
          <a:p>
            <a:fld id="{5A399999-22BB-4EB1-820B-6F546983B52B}" type="datetimeFigureOut">
              <a:rPr lang="zh-CN" altLang="en-US" smtClean="0"/>
              <a:t>2024/5/16</a:t>
            </a:fld>
            <a:endParaRPr lang="zh-CN" altLang="en-US"/>
          </a:p>
        </p:txBody>
      </p:sp>
      <p:sp>
        <p:nvSpPr>
          <p:cNvPr id="4" name="幻灯片图像占位符 3"/>
          <p:cNvSpPr>
            <a:spLocks noGrp="1" noRot="1" noChangeAspect="1"/>
          </p:cNvSpPr>
          <p:nvPr>
            <p:ph type="sldImg" idx="2"/>
          </p:nvPr>
        </p:nvSpPr>
        <p:spPr>
          <a:xfrm>
            <a:off x="2924175" y="849313"/>
            <a:ext cx="4078288" cy="2293937"/>
          </a:xfrm>
          <a:prstGeom prst="rect">
            <a:avLst/>
          </a:prstGeom>
          <a:noFill/>
          <a:ln w="12700">
            <a:solidFill>
              <a:prstClr val="black"/>
            </a:solidFill>
          </a:ln>
        </p:spPr>
        <p:txBody>
          <a:bodyPr vert="horz" lIns="95562" tIns="47781" rIns="95562" bIns="47781" rtlCol="0" anchor="ctr"/>
          <a:lstStyle/>
          <a:p>
            <a:endParaRPr lang="zh-CN" altLang="en-US"/>
          </a:p>
        </p:txBody>
      </p:sp>
      <p:sp>
        <p:nvSpPr>
          <p:cNvPr id="5" name="备注占位符 4"/>
          <p:cNvSpPr>
            <a:spLocks noGrp="1"/>
          </p:cNvSpPr>
          <p:nvPr>
            <p:ph type="body" sz="quarter" idx="3"/>
          </p:nvPr>
        </p:nvSpPr>
        <p:spPr>
          <a:xfrm>
            <a:off x="992665" y="3271383"/>
            <a:ext cx="7941310" cy="2676585"/>
          </a:xfrm>
          <a:prstGeom prst="rect">
            <a:avLst/>
          </a:prstGeom>
        </p:spPr>
        <p:txBody>
          <a:bodyPr vert="horz" lIns="95562" tIns="47781" rIns="95562" bIns="47781"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2" y="6456613"/>
            <a:ext cx="4301543" cy="341063"/>
          </a:xfrm>
          <a:prstGeom prst="rect">
            <a:avLst/>
          </a:prstGeom>
        </p:spPr>
        <p:txBody>
          <a:bodyPr vert="horz" lIns="95562" tIns="47781" rIns="95562" bIns="47781" rtlCol="0" anchor="b"/>
          <a:lstStyle>
            <a:lvl1pPr algn="l">
              <a:defRPr sz="1300"/>
            </a:lvl1pPr>
          </a:lstStyle>
          <a:p>
            <a:endParaRPr lang="zh-CN" altLang="en-US"/>
          </a:p>
        </p:txBody>
      </p:sp>
      <p:sp>
        <p:nvSpPr>
          <p:cNvPr id="7" name="灯片编号占位符 6"/>
          <p:cNvSpPr>
            <a:spLocks noGrp="1"/>
          </p:cNvSpPr>
          <p:nvPr>
            <p:ph type="sldNum" sz="quarter" idx="5"/>
          </p:nvPr>
        </p:nvSpPr>
        <p:spPr>
          <a:xfrm>
            <a:off x="5622800" y="6456613"/>
            <a:ext cx="4301543" cy="341063"/>
          </a:xfrm>
          <a:prstGeom prst="rect">
            <a:avLst/>
          </a:prstGeom>
        </p:spPr>
        <p:txBody>
          <a:bodyPr vert="horz" lIns="95562" tIns="47781" rIns="95562" bIns="47781" rtlCol="0" anchor="b"/>
          <a:lstStyle>
            <a:lvl1pPr algn="r">
              <a:defRPr sz="1300"/>
            </a:lvl1pPr>
          </a:lstStyle>
          <a:p>
            <a:fld id="{C2A75D99-2AE7-49F1-BB03-59E2BF5579C1}" type="slidenum">
              <a:rPr lang="zh-CN" altLang="en-US" smtClean="0"/>
              <a:t>‹#›</a:t>
            </a:fld>
            <a:endParaRPr lang="zh-CN" altLang="en-US"/>
          </a:p>
        </p:txBody>
      </p:sp>
    </p:spTree>
    <p:extLst>
      <p:ext uri="{BB962C8B-B14F-4D97-AF65-F5344CB8AC3E}">
        <p14:creationId xmlns:p14="http://schemas.microsoft.com/office/powerpoint/2010/main" val="2914066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b="0" i="0" dirty="0">
                <a:solidFill>
                  <a:srgbClr val="0D0D0D"/>
                </a:solidFill>
                <a:effectLst/>
                <a:highlight>
                  <a:srgbClr val="FFFFFF"/>
                </a:highlight>
                <a:latin typeface="Söhne"/>
              </a:rPr>
              <a:t>Hello everyone, Good morning. My name is Chen Yujie, and I am a Master’s student in Computer Science at Peking University and also a summer intern at Johns Hopkins University. I am very pleased to have the opportunity to introduce to you our summer project: "A Measurable Ranking of Pre-trained 3D Models: From Least to Most Powerful."</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a:t>
            </a:fld>
            <a:endParaRPr lang="zh-CN" altLang="en-US"/>
          </a:p>
        </p:txBody>
      </p:sp>
    </p:spTree>
    <p:extLst>
      <p:ext uri="{BB962C8B-B14F-4D97-AF65-F5344CB8AC3E}">
        <p14:creationId xmlns:p14="http://schemas.microsoft.com/office/powerpoint/2010/main" val="42700299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685800" lvl="1" indent="-228600" algn="just" eaLnBrk="0" fontAlgn="base" hangingPunct="0">
              <a:lnSpc>
                <a:spcPct val="150000"/>
              </a:lnSpc>
              <a:spcBef>
                <a:spcPct val="20000"/>
              </a:spcBef>
              <a:spcAft>
                <a:spcPct val="0"/>
              </a:spcAft>
              <a:buClr>
                <a:srgbClr val="3333CC"/>
              </a:buClr>
              <a:buSzPct val="55000"/>
              <a:buAutoNum type="arabicPeriod"/>
            </a:pPr>
            <a:r>
              <a:rPr lang="en-US" b="0" i="0" dirty="0">
                <a:effectLst/>
                <a:highlight>
                  <a:srgbClr val="FFFFFF"/>
                </a:highlight>
                <a:latin typeface="Arial" panose="020B0604020202020204" pitchFamily="34" charset="0"/>
              </a:rPr>
              <a:t>In the field of image segmentation, due to the lack of labeled data, transfer learning has become a</a:t>
            </a:r>
            <a:br>
              <a:rPr lang="en-US" dirty="0"/>
            </a:br>
            <a:r>
              <a:rPr lang="en-US" b="0" i="0" dirty="0">
                <a:effectLst/>
                <a:highlight>
                  <a:srgbClr val="FFFFFF"/>
                </a:highlight>
                <a:latin typeface="Arial" panose="020B0604020202020204" pitchFamily="34" charset="0"/>
              </a:rPr>
              <a:t>very popular method. It efficiently utilizes limited data on downstream tasks and achieves high dice</a:t>
            </a:r>
            <a:br>
              <a:rPr lang="en-US" dirty="0"/>
            </a:br>
            <a:r>
              <a:rPr lang="en-US" b="0" i="0" dirty="0">
                <a:effectLst/>
                <a:highlight>
                  <a:srgbClr val="FFFFFF"/>
                </a:highlight>
                <a:latin typeface="Arial" panose="020B0604020202020204" pitchFamily="34" charset="0"/>
              </a:rPr>
              <a:t>and </a:t>
            </a:r>
            <a:r>
              <a:rPr lang="en-US" b="0" i="0" dirty="0" err="1">
                <a:effectLst/>
                <a:highlight>
                  <a:srgbClr val="FFFFFF"/>
                </a:highlight>
                <a:latin typeface="Arial" panose="020B0604020202020204" pitchFamily="34" charset="0"/>
              </a:rPr>
              <a:t>nsd</a:t>
            </a:r>
            <a:r>
              <a:rPr lang="en-US" b="0" i="0" dirty="0">
                <a:effectLst/>
                <a:highlight>
                  <a:srgbClr val="FFFFFF"/>
                </a:highlight>
                <a:latin typeface="Arial" panose="020B0604020202020204" pitchFamily="34" charset="0"/>
              </a:rPr>
              <a:t> scores. However, studies have shown that not all pretrained checkpoints perform well on</a:t>
            </a:r>
            <a:br>
              <a:rPr lang="en-US" dirty="0"/>
            </a:br>
            <a:r>
              <a:rPr lang="en-US" b="0" i="0" dirty="0">
                <a:effectLst/>
                <a:highlight>
                  <a:srgbClr val="FFFFFF"/>
                </a:highlight>
                <a:latin typeface="Arial" panose="020B0604020202020204" pitchFamily="34" charset="0"/>
              </a:rPr>
              <a:t>downstream tasks [ 24 ]. </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10</a:t>
            </a:fld>
            <a:endParaRPr lang="zh-CN" altLang="en-US"/>
          </a:p>
        </p:txBody>
      </p:sp>
    </p:spTree>
    <p:extLst>
      <p:ext uri="{BB962C8B-B14F-4D97-AF65-F5344CB8AC3E}">
        <p14:creationId xmlns:p14="http://schemas.microsoft.com/office/powerpoint/2010/main" val="2697271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11</a:t>
            </a:fld>
            <a:endParaRPr lang="zh-CN" altLang="en-US"/>
          </a:p>
        </p:txBody>
      </p:sp>
    </p:spTree>
    <p:extLst>
      <p:ext uri="{BB962C8B-B14F-4D97-AF65-F5344CB8AC3E}">
        <p14:creationId xmlns:p14="http://schemas.microsoft.com/office/powerpoint/2010/main" val="17230097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br>
              <a:rPr lang="en-US" b="1" i="0" dirty="0">
                <a:solidFill>
                  <a:srgbClr val="0D0D0D"/>
                </a:solidFill>
                <a:effectLst/>
                <a:highlight>
                  <a:srgbClr val="FFFFFF"/>
                </a:highlight>
                <a:latin typeface="Söhne"/>
              </a:rPr>
            </a:br>
            <a:r>
              <a:rPr lang="en-US" b="1" i="0" dirty="0">
                <a:solidFill>
                  <a:srgbClr val="0D0D0D"/>
                </a:solidFill>
                <a:effectLst/>
                <a:highlight>
                  <a:srgbClr val="FFFFFF"/>
                </a:highlight>
                <a:latin typeface="Söhne"/>
              </a:rPr>
              <a:t>1. Task Relatedness</a:t>
            </a:r>
          </a:p>
          <a:p>
            <a:pPr algn="l"/>
            <a:r>
              <a:rPr lang="en-US" b="0" i="0" dirty="0">
                <a:solidFill>
                  <a:srgbClr val="0D0D0D"/>
                </a:solidFill>
                <a:effectLst/>
                <a:highlight>
                  <a:srgbClr val="FFFFFF"/>
                </a:highlight>
                <a:latin typeface="Söhne"/>
              </a:rPr>
              <a:t>Task relatedness is one of the most critical factors in transfer learning. It refers to the similarity or relevance between the source task and the target task. The higher the relatedness of the tasks, the better the transfer learning performance is likely to be. This relatedness can be examined from the following aspects:</a:t>
            </a:r>
          </a:p>
          <a:p>
            <a:pPr algn="l">
              <a:buFont typeface="Arial" panose="020B0604020202020204" pitchFamily="34" charset="0"/>
              <a:buChar char="•"/>
            </a:pPr>
            <a:r>
              <a:rPr lang="en-US" b="1" i="0" dirty="0">
                <a:solidFill>
                  <a:srgbClr val="0D0D0D"/>
                </a:solidFill>
                <a:effectLst/>
                <a:highlight>
                  <a:srgbClr val="FFFFFF"/>
                </a:highlight>
                <a:latin typeface="Söhne"/>
              </a:rPr>
              <a:t>Similarity of Label Space</a:t>
            </a:r>
            <a:r>
              <a:rPr lang="en-US" b="0" i="0" dirty="0">
                <a:solidFill>
                  <a:srgbClr val="0D0D0D"/>
                </a:solidFill>
                <a:effectLst/>
                <a:highlight>
                  <a:srgbClr val="FFFFFF"/>
                </a:highlight>
                <a:latin typeface="Söhne"/>
              </a:rPr>
              <a:t>: If the label categories of the two tasks are similar or identical, the model transfer is usually smoother.</a:t>
            </a:r>
          </a:p>
          <a:p>
            <a:pPr algn="l">
              <a:buFont typeface="Arial" panose="020B0604020202020204" pitchFamily="34" charset="0"/>
              <a:buChar char="•"/>
            </a:pPr>
            <a:r>
              <a:rPr lang="en-US" b="1" i="0" dirty="0">
                <a:solidFill>
                  <a:srgbClr val="0D0D0D"/>
                </a:solidFill>
                <a:effectLst/>
                <a:highlight>
                  <a:srgbClr val="FFFFFF"/>
                </a:highlight>
                <a:latin typeface="Söhne"/>
              </a:rPr>
              <a:t>Shared Feature Space</a:t>
            </a:r>
            <a:r>
              <a:rPr lang="en-US" b="0" i="0" dirty="0">
                <a:solidFill>
                  <a:srgbClr val="0D0D0D"/>
                </a:solidFill>
                <a:effectLst/>
                <a:highlight>
                  <a:srgbClr val="FFFFFF"/>
                </a:highlight>
                <a:latin typeface="Söhne"/>
              </a:rPr>
              <a:t>: If the source and target tasks share many commonalities at the feature level, such as low-level visual features in image processing, this will aid the transfer process.</a:t>
            </a:r>
          </a:p>
          <a:p>
            <a:pPr algn="l">
              <a:buFont typeface="Arial" panose="020B0604020202020204" pitchFamily="34" charset="0"/>
              <a:buChar char="•"/>
            </a:pPr>
            <a:r>
              <a:rPr lang="en-US" b="1" i="0" dirty="0">
                <a:solidFill>
                  <a:srgbClr val="0D0D0D"/>
                </a:solidFill>
                <a:effectLst/>
                <a:highlight>
                  <a:srgbClr val="FFFFFF"/>
                </a:highlight>
                <a:latin typeface="Söhne"/>
              </a:rPr>
              <a:t>Output Relatedness</a:t>
            </a:r>
            <a:r>
              <a:rPr lang="en-US" b="0" i="0" dirty="0">
                <a:solidFill>
                  <a:srgbClr val="0D0D0D"/>
                </a:solidFill>
                <a:effectLst/>
                <a:highlight>
                  <a:srgbClr val="FFFFFF"/>
                </a:highlight>
                <a:latin typeface="Söhne"/>
              </a:rPr>
              <a:t>: For example, ranking information learned in one task may be beneficial for another task that requires sorting.</a:t>
            </a:r>
          </a:p>
          <a:p>
            <a:pPr algn="l"/>
            <a:r>
              <a:rPr lang="en-US" b="1" i="0" dirty="0">
                <a:solidFill>
                  <a:srgbClr val="0D0D0D"/>
                </a:solidFill>
                <a:effectLst/>
                <a:highlight>
                  <a:srgbClr val="FFFFFF"/>
                </a:highlight>
                <a:latin typeface="Söhne"/>
              </a:rPr>
              <a:t>2. Data Distribution</a:t>
            </a:r>
          </a:p>
          <a:p>
            <a:pPr algn="l"/>
            <a:r>
              <a:rPr lang="en-US" b="0" i="0" dirty="0">
                <a:solidFill>
                  <a:srgbClr val="0D0D0D"/>
                </a:solidFill>
                <a:effectLst/>
                <a:highlight>
                  <a:srgbClr val="FFFFFF"/>
                </a:highlight>
                <a:latin typeface="Söhne"/>
              </a:rPr>
              <a:t>Differences in data distribution are also a significant factor affecting the effectiveness of transfer learning. Ideally, the data distributions of the source and target tasks should be similar, but in practice, there are often certain differences, requiring domain adaptation. The main types of data distribution differences include:</a:t>
            </a:r>
          </a:p>
          <a:p>
            <a:pPr algn="l">
              <a:buFont typeface="Arial" panose="020B0604020202020204" pitchFamily="34" charset="0"/>
              <a:buChar char="•"/>
            </a:pPr>
            <a:r>
              <a:rPr lang="en-US" b="1" i="0" dirty="0">
                <a:solidFill>
                  <a:srgbClr val="0D0D0D"/>
                </a:solidFill>
                <a:effectLst/>
                <a:highlight>
                  <a:srgbClr val="FFFFFF"/>
                </a:highlight>
                <a:latin typeface="Söhne"/>
              </a:rPr>
              <a:t>Marginal Distribution Differences</a:t>
            </a:r>
            <a:r>
              <a:rPr lang="en-US" b="0" i="0" dirty="0">
                <a:solidFill>
                  <a:srgbClr val="0D0D0D"/>
                </a:solidFill>
                <a:effectLst/>
                <a:highlight>
                  <a:srgbClr val="FFFFFF"/>
                </a:highlight>
                <a:latin typeface="Söhne"/>
              </a:rPr>
              <a:t>: Differences in the overall distribution of data between the two tasks.</a:t>
            </a:r>
          </a:p>
          <a:p>
            <a:pPr algn="l">
              <a:buFont typeface="Arial" panose="020B0604020202020204" pitchFamily="34" charset="0"/>
              <a:buChar char="•"/>
            </a:pPr>
            <a:r>
              <a:rPr lang="en-US" b="1" i="0" dirty="0">
                <a:solidFill>
                  <a:srgbClr val="0D0D0D"/>
                </a:solidFill>
                <a:effectLst/>
                <a:highlight>
                  <a:srgbClr val="FFFFFF"/>
                </a:highlight>
                <a:latin typeface="Söhne"/>
              </a:rPr>
              <a:t>Conditional Distribution Differences</a:t>
            </a:r>
            <a:r>
              <a:rPr lang="en-US" b="0" i="0" dirty="0">
                <a:solidFill>
                  <a:srgbClr val="0D0D0D"/>
                </a:solidFill>
                <a:effectLst/>
                <a:highlight>
                  <a:srgbClr val="FFFFFF"/>
                </a:highlight>
                <a:latin typeface="Söhne"/>
              </a:rPr>
              <a:t>: Differences in the distribution of output labels given the input features.</a:t>
            </a:r>
          </a:p>
          <a:p>
            <a:pPr algn="l"/>
            <a:r>
              <a:rPr lang="en-US" b="1" i="0" dirty="0">
                <a:solidFill>
                  <a:srgbClr val="0D0D0D"/>
                </a:solidFill>
                <a:effectLst/>
                <a:highlight>
                  <a:srgbClr val="FFFFFF"/>
                </a:highlight>
                <a:latin typeface="Söhne"/>
              </a:rPr>
              <a:t>3. Model Architecture</a:t>
            </a:r>
          </a:p>
          <a:p>
            <a:pPr algn="l"/>
            <a:r>
              <a:rPr lang="en-US" b="0" i="0" dirty="0">
                <a:solidFill>
                  <a:srgbClr val="0D0D0D"/>
                </a:solidFill>
                <a:effectLst/>
                <a:highlight>
                  <a:srgbClr val="FFFFFF"/>
                </a:highlight>
                <a:latin typeface="Söhne"/>
              </a:rPr>
              <a:t>The structure of the model also impacts the effectiveness of transfer learning. Some model architectures may be more suited to capturing common features across tasks, while others may focus more on the characteristics of specific tasks. For example:</a:t>
            </a:r>
          </a:p>
          <a:p>
            <a:pPr algn="l">
              <a:buFont typeface="Arial" panose="020B0604020202020204" pitchFamily="34" charset="0"/>
              <a:buChar char="•"/>
            </a:pPr>
            <a:r>
              <a:rPr lang="en-US" b="1" i="0" dirty="0">
                <a:solidFill>
                  <a:srgbClr val="0D0D0D"/>
                </a:solidFill>
                <a:effectLst/>
                <a:highlight>
                  <a:srgbClr val="FFFFFF"/>
                </a:highlight>
                <a:latin typeface="Söhne"/>
              </a:rPr>
              <a:t>Deep Networks</a:t>
            </a:r>
            <a:r>
              <a:rPr lang="en-US" b="0" i="0" dirty="0">
                <a:solidFill>
                  <a:srgbClr val="0D0D0D"/>
                </a:solidFill>
                <a:effectLst/>
                <a:highlight>
                  <a:srgbClr val="FFFFFF"/>
                </a:highlight>
                <a:latin typeface="Söhne"/>
              </a:rPr>
              <a:t>: Deep networks often learn more abstract features, which helps achieve better transfer in both visual and language tasks.</a:t>
            </a:r>
          </a:p>
          <a:p>
            <a:pPr algn="l">
              <a:buFont typeface="Arial" panose="020B0604020202020204" pitchFamily="34" charset="0"/>
              <a:buChar char="•"/>
            </a:pPr>
            <a:r>
              <a:rPr lang="en-US" b="1" i="0" dirty="0">
                <a:solidFill>
                  <a:srgbClr val="0D0D0D"/>
                </a:solidFill>
                <a:effectLst/>
                <a:highlight>
                  <a:srgbClr val="FFFFFF"/>
                </a:highlight>
                <a:latin typeface="Söhne"/>
              </a:rPr>
              <a:t>Modular Design</a:t>
            </a:r>
            <a:r>
              <a:rPr lang="en-US" b="0" i="0" dirty="0">
                <a:solidFill>
                  <a:srgbClr val="0D0D0D"/>
                </a:solidFill>
                <a:effectLst/>
                <a:highlight>
                  <a:srgbClr val="FFFFFF"/>
                </a:highlight>
                <a:latin typeface="Söhne"/>
              </a:rPr>
              <a:t>: Some models use a modular or multi-task learning framework, which can share knowledge more effectively across different tasks.</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2</a:t>
            </a:fld>
            <a:endParaRPr lang="zh-CN" altLang="en-US"/>
          </a:p>
        </p:txBody>
      </p:sp>
    </p:spTree>
    <p:extLst>
      <p:ext uri="{BB962C8B-B14F-4D97-AF65-F5344CB8AC3E}">
        <p14:creationId xmlns:p14="http://schemas.microsoft.com/office/powerpoint/2010/main" val="3705209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57200" marR="0" lvl="1" indent="0" algn="just" defTabSz="914400" rtl="0" eaLnBrk="0" fontAlgn="base" latinLnBrk="0" hangingPunct="0">
              <a:lnSpc>
                <a:spcPct val="150000"/>
              </a:lnSpc>
              <a:spcBef>
                <a:spcPct val="20000"/>
              </a:spcBef>
              <a:spcAft>
                <a:spcPct val="0"/>
              </a:spcAft>
              <a:buClr>
                <a:srgbClr val="3333CC"/>
              </a:buClr>
              <a:buSzPct val="55000"/>
              <a:buFontTx/>
              <a:buNone/>
              <a:tabLst/>
              <a:defRPr/>
            </a:pPr>
            <a:br>
              <a:rPr lang="en-US" dirty="0"/>
            </a:br>
            <a:r>
              <a:rPr lang="en-US" b="0" i="0" dirty="0">
                <a:solidFill>
                  <a:srgbClr val="0D0D0D"/>
                </a:solidFill>
                <a:effectLst/>
                <a:highlight>
                  <a:srgbClr val="FFFFFF"/>
                </a:highlight>
                <a:latin typeface="Söhne"/>
              </a:rPr>
              <a:t>When you need to choose a model to complete downstream 3D image segmentation tasks, as shown here, there are more than 20 options available, including UNETR, </a:t>
            </a:r>
            <a:r>
              <a:rPr lang="en-US" b="0" i="0" dirty="0" err="1">
                <a:solidFill>
                  <a:srgbClr val="0D0D0D"/>
                </a:solidFill>
                <a:effectLst/>
                <a:highlight>
                  <a:srgbClr val="FFFFFF"/>
                </a:highlight>
                <a:latin typeface="Söhne"/>
              </a:rPr>
              <a:t>Swin</a:t>
            </a:r>
            <a:r>
              <a:rPr lang="en-US" b="0" i="0" dirty="0">
                <a:solidFill>
                  <a:srgbClr val="0D0D0D"/>
                </a:solidFill>
                <a:effectLst/>
                <a:highlight>
                  <a:srgbClr val="FFFFFF"/>
                </a:highlight>
                <a:latin typeface="Söhne"/>
              </a:rPr>
              <a:t>-UNETR, and others. The traditional approach involves using fine-tuning, which means adjusting these models on the target dataset. However, this can consume a significant amount of time and computational resources.</a:t>
            </a:r>
          </a:p>
          <a:p>
            <a:pPr marL="457200" marR="0" lvl="1" indent="0" algn="just" defTabSz="914400" rtl="0" eaLnBrk="0" fontAlgn="base" latinLnBrk="0" hangingPunct="0">
              <a:lnSpc>
                <a:spcPct val="150000"/>
              </a:lnSpc>
              <a:spcBef>
                <a:spcPct val="20000"/>
              </a:spcBef>
              <a:spcAft>
                <a:spcPct val="0"/>
              </a:spcAft>
              <a:buClr>
                <a:srgbClr val="3333CC"/>
              </a:buClr>
              <a:buSzPct val="55000"/>
              <a:buFontTx/>
              <a:buNone/>
              <a:tabLst/>
              <a:defRPr/>
            </a:pPr>
            <a:endParaRPr lang="en-US" b="0" i="0" dirty="0">
              <a:solidFill>
                <a:srgbClr val="0D0D0D"/>
              </a:solidFill>
              <a:effectLst/>
              <a:highlight>
                <a:srgbClr val="FFFFFF"/>
              </a:highlight>
              <a:latin typeface="Söhne"/>
            </a:endParaRPr>
          </a:p>
          <a:p>
            <a:pPr marL="457200" marR="0" lvl="1" indent="0" algn="just" defTabSz="914400" rtl="0" eaLnBrk="0" fontAlgn="base" latinLnBrk="0" hangingPunct="0">
              <a:lnSpc>
                <a:spcPct val="150000"/>
              </a:lnSpc>
              <a:spcBef>
                <a:spcPct val="20000"/>
              </a:spcBef>
              <a:spcAft>
                <a:spcPct val="0"/>
              </a:spcAft>
              <a:buClr>
                <a:srgbClr val="3333CC"/>
              </a:buClr>
              <a:buSzPct val="55000"/>
              <a:buFontTx/>
              <a:buNone/>
              <a:tabLst/>
              <a:defRPr/>
            </a:pPr>
            <a:r>
              <a:rPr lang="en-US" b="0" i="0" dirty="0">
                <a:solidFill>
                  <a:srgbClr val="0D0D0D"/>
                </a:solidFill>
                <a:effectLst/>
                <a:highlight>
                  <a:srgbClr val="FFFFFF"/>
                </a:highlight>
                <a:latin typeface="Söhne"/>
              </a:rPr>
              <a:t>We want to quickly rank the performance of checkpoints on a target task without using fine-tuning in the field of 3D image segmentation, and explore why some checkpoints perform well and why others perform poorly.</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3</a:t>
            </a:fld>
            <a:endParaRPr lang="zh-CN" altLang="en-US"/>
          </a:p>
        </p:txBody>
      </p:sp>
    </p:spTree>
    <p:extLst>
      <p:ext uri="{BB962C8B-B14F-4D97-AF65-F5344CB8AC3E}">
        <p14:creationId xmlns:p14="http://schemas.microsoft.com/office/powerpoint/2010/main" val="31602256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rtl="0"/>
            <a:r>
              <a:rPr lang="en-US" b="0" i="0" dirty="0">
                <a:solidFill>
                  <a:srgbClr val="495365"/>
                </a:solidFill>
                <a:effectLst/>
                <a:highlight>
                  <a:srgbClr val="FFFFFF"/>
                </a:highlight>
                <a:latin typeface="Arial" panose="020B0604020202020204" pitchFamily="34" charset="0"/>
              </a:rPr>
              <a:t>here are two methods to assess the performance of pretrained</a:t>
            </a:r>
            <a:br>
              <a:rPr lang="en-US" b="0" i="0" dirty="0">
                <a:solidFill>
                  <a:srgbClr val="495365"/>
                </a:solidFill>
                <a:effectLst/>
                <a:highlight>
                  <a:srgbClr val="FFFFFF"/>
                </a:highlight>
                <a:latin typeface="Lato" panose="020F0502020204030203" pitchFamily="34" charset="0"/>
              </a:rPr>
            </a:br>
            <a:r>
              <a:rPr lang="en-US" b="0" i="0" dirty="0">
                <a:solidFill>
                  <a:srgbClr val="495365"/>
                </a:solidFill>
                <a:effectLst/>
                <a:highlight>
                  <a:srgbClr val="FFFFFF"/>
                </a:highlight>
                <a:latin typeface="Arial" panose="020B0604020202020204" pitchFamily="34" charset="0"/>
              </a:rPr>
              <a:t>checkpoints on downstream tasks, i.e., model transferability. The first method is a linear classifier,</a:t>
            </a:r>
            <a:br>
              <a:rPr lang="en-US" b="0" i="0" dirty="0">
                <a:solidFill>
                  <a:srgbClr val="495365"/>
                </a:solidFill>
                <a:effectLst/>
                <a:highlight>
                  <a:srgbClr val="FFFFFF"/>
                </a:highlight>
                <a:latin typeface="Lato" panose="020F0502020204030203" pitchFamily="34" charset="0"/>
              </a:rPr>
            </a:br>
            <a:r>
              <a:rPr lang="en-US" b="0" i="0" dirty="0">
                <a:solidFill>
                  <a:srgbClr val="495365"/>
                </a:solidFill>
                <a:effectLst/>
                <a:highlight>
                  <a:srgbClr val="FFFFFF"/>
                </a:highlight>
                <a:latin typeface="Arial" panose="020B0604020202020204" pitchFamily="34" charset="0"/>
              </a:rPr>
              <a:t>but it cannot be used for image segmentation tasks. The second method is fine-tuning, which is the</a:t>
            </a:r>
            <a:br>
              <a:rPr lang="en-US" b="0" i="0" dirty="0">
                <a:solidFill>
                  <a:srgbClr val="495365"/>
                </a:solidFill>
                <a:effectLst/>
                <a:highlight>
                  <a:srgbClr val="FFFFFF"/>
                </a:highlight>
                <a:latin typeface="Lato" panose="020F0502020204030203" pitchFamily="34" charset="0"/>
              </a:rPr>
            </a:br>
            <a:r>
              <a:rPr lang="en-US" b="0" i="0" dirty="0">
                <a:solidFill>
                  <a:srgbClr val="495365"/>
                </a:solidFill>
                <a:effectLst/>
                <a:highlight>
                  <a:srgbClr val="FFFFFF"/>
                </a:highlight>
                <a:latin typeface="Arial" panose="020B0604020202020204" pitchFamily="34" charset="0"/>
              </a:rPr>
              <a:t>gold standard but is inefficient due to its substantial computational resource consumption</a:t>
            </a:r>
            <a:endParaRPr lang="en-US" b="0" i="0" dirty="0">
              <a:solidFill>
                <a:srgbClr val="495365"/>
              </a:solidFill>
              <a:effectLst/>
              <a:highlight>
                <a:srgbClr val="FFFFFF"/>
              </a:highlight>
              <a:latin typeface="Lato" panose="020F0502020204030203" pitchFamily="34" charset="0"/>
            </a:endParaRPr>
          </a:p>
        </p:txBody>
      </p:sp>
      <p:sp>
        <p:nvSpPr>
          <p:cNvPr id="4" name="灯片编号占位符 3"/>
          <p:cNvSpPr>
            <a:spLocks noGrp="1"/>
          </p:cNvSpPr>
          <p:nvPr>
            <p:ph type="sldNum" sz="quarter" idx="5"/>
          </p:nvPr>
        </p:nvSpPr>
        <p:spPr/>
        <p:txBody>
          <a:bodyPr/>
          <a:lstStyle/>
          <a:p>
            <a:fld id="{C2A75D99-2AE7-49F1-BB03-59E2BF5579C1}" type="slidenum">
              <a:rPr lang="zh-CN" altLang="en-US" smtClean="0"/>
              <a:t>4</a:t>
            </a:fld>
            <a:endParaRPr lang="zh-CN" altLang="en-US"/>
          </a:p>
        </p:txBody>
      </p:sp>
    </p:spTree>
    <p:extLst>
      <p:ext uri="{BB962C8B-B14F-4D97-AF65-F5344CB8AC3E}">
        <p14:creationId xmlns:p14="http://schemas.microsoft.com/office/powerpoint/2010/main" val="1180892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457200" lvl="1" indent="0" eaLnBrk="0" fontAlgn="base" hangingPunct="0">
              <a:lnSpc>
                <a:spcPct val="210000"/>
              </a:lnSpc>
              <a:spcBef>
                <a:spcPct val="20000"/>
              </a:spcBef>
              <a:spcAft>
                <a:spcPct val="0"/>
              </a:spcAft>
              <a:buClr>
                <a:srgbClr val="000099"/>
              </a:buClr>
              <a:buFont typeface="Wingdings" panose="05000000000000000000" pitchFamily="2" charset="2"/>
              <a:buNone/>
              <a:defRPr/>
            </a:pPr>
            <a:r>
              <a:rPr lang="en-US" altLang="zh-CN" dirty="0"/>
              <a:t>We have done some experiments to test transferability of models.</a:t>
            </a:r>
            <a:r>
              <a:rPr lang="en-US" b="0" i="0" dirty="0">
                <a:solidFill>
                  <a:srgbClr val="0D0D0D"/>
                </a:solidFill>
                <a:effectLst/>
                <a:highlight>
                  <a:srgbClr val="FFFFFF"/>
                </a:highlight>
                <a:latin typeface="Söhne"/>
              </a:rPr>
              <a:t> As shown in the table, we used our generic training script to load four checkpoints on the MSD prostate dataset for 5-fold cross validation. The results in the table are the average scores from the 5-fold cross validation. Since the generic training script already includes the mainstream backbones, there is no need to modify the training script when loading most checkpoints.</a:t>
            </a:r>
            <a:endParaRPr lang="en-US" altLang="zh-CN"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5</a:t>
            </a:fld>
            <a:endParaRPr lang="zh-CN" altLang="en-US"/>
          </a:p>
        </p:txBody>
      </p:sp>
    </p:spTree>
    <p:extLst>
      <p:ext uri="{BB962C8B-B14F-4D97-AF65-F5344CB8AC3E}">
        <p14:creationId xmlns:p14="http://schemas.microsoft.com/office/powerpoint/2010/main" val="3748417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685800" lvl="1" indent="-228600" algn="just" eaLnBrk="0" fontAlgn="base" hangingPunct="0">
              <a:lnSpc>
                <a:spcPct val="150000"/>
              </a:lnSpc>
              <a:spcBef>
                <a:spcPct val="20000"/>
              </a:spcBef>
              <a:spcAft>
                <a:spcPct val="0"/>
              </a:spcAft>
              <a:buClr>
                <a:srgbClr val="3333CC"/>
              </a:buClr>
              <a:buSzPct val="55000"/>
              <a:buAutoNum type="arabicPeriod"/>
            </a:pPr>
            <a:r>
              <a:rPr lang="en-US" b="0" i="0" dirty="0">
                <a:effectLst/>
                <a:highlight>
                  <a:srgbClr val="FFFFFF"/>
                </a:highlight>
                <a:latin typeface="Arial" panose="020B0604020202020204" pitchFamily="34" charset="0"/>
              </a:rPr>
              <a:t>In the field of image segmentation, due to the lack of labeled data, transfer learning has become a</a:t>
            </a:r>
            <a:br>
              <a:rPr lang="en-US" dirty="0"/>
            </a:br>
            <a:r>
              <a:rPr lang="en-US" b="0" i="0" dirty="0">
                <a:effectLst/>
                <a:highlight>
                  <a:srgbClr val="FFFFFF"/>
                </a:highlight>
                <a:latin typeface="Arial" panose="020B0604020202020204" pitchFamily="34" charset="0"/>
              </a:rPr>
              <a:t>very popular method. It efficiently utilizes limited data on downstream tasks and achieves high dice</a:t>
            </a:r>
            <a:br>
              <a:rPr lang="en-US" dirty="0"/>
            </a:br>
            <a:r>
              <a:rPr lang="en-US" b="0" i="0" dirty="0">
                <a:effectLst/>
                <a:highlight>
                  <a:srgbClr val="FFFFFF"/>
                </a:highlight>
                <a:latin typeface="Arial" panose="020B0604020202020204" pitchFamily="34" charset="0"/>
              </a:rPr>
              <a:t>and </a:t>
            </a:r>
            <a:r>
              <a:rPr lang="en-US" b="0" i="0" dirty="0" err="1">
                <a:effectLst/>
                <a:highlight>
                  <a:srgbClr val="FFFFFF"/>
                </a:highlight>
                <a:latin typeface="Arial" panose="020B0604020202020204" pitchFamily="34" charset="0"/>
              </a:rPr>
              <a:t>nsd</a:t>
            </a:r>
            <a:r>
              <a:rPr lang="en-US" b="0" i="0" dirty="0">
                <a:effectLst/>
                <a:highlight>
                  <a:srgbClr val="FFFFFF"/>
                </a:highlight>
                <a:latin typeface="Arial" panose="020B0604020202020204" pitchFamily="34" charset="0"/>
              </a:rPr>
              <a:t> scores. However, studies have shown that not all pretrained checkpoints perform well on</a:t>
            </a:r>
            <a:br>
              <a:rPr lang="en-US" dirty="0"/>
            </a:br>
            <a:r>
              <a:rPr lang="en-US" b="0" i="0" dirty="0">
                <a:effectLst/>
                <a:highlight>
                  <a:srgbClr val="FFFFFF"/>
                </a:highlight>
                <a:latin typeface="Arial" panose="020B0604020202020204" pitchFamily="34" charset="0"/>
              </a:rPr>
              <a:t>downstream tasks [ 24 ]. </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6</a:t>
            </a:fld>
            <a:endParaRPr lang="zh-CN" altLang="en-US"/>
          </a:p>
        </p:txBody>
      </p:sp>
    </p:spTree>
    <p:extLst>
      <p:ext uri="{BB962C8B-B14F-4D97-AF65-F5344CB8AC3E}">
        <p14:creationId xmlns:p14="http://schemas.microsoft.com/office/powerpoint/2010/main" val="22561984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685800" lvl="1" indent="-228600" algn="just" eaLnBrk="0" fontAlgn="base" hangingPunct="0">
              <a:lnSpc>
                <a:spcPct val="150000"/>
              </a:lnSpc>
              <a:spcBef>
                <a:spcPct val="20000"/>
              </a:spcBef>
              <a:spcAft>
                <a:spcPct val="0"/>
              </a:spcAft>
              <a:buClr>
                <a:srgbClr val="3333CC"/>
              </a:buClr>
              <a:buSzPct val="55000"/>
              <a:buAutoNum type="arabicPeriod"/>
            </a:pPr>
            <a:r>
              <a:rPr lang="en-US" b="0" i="0" dirty="0">
                <a:effectLst/>
                <a:highlight>
                  <a:srgbClr val="FFFFFF"/>
                </a:highlight>
                <a:latin typeface="Arial" panose="020B0604020202020204" pitchFamily="34" charset="0"/>
              </a:rPr>
              <a:t>In the field of image segmentation, due to the lack of labeled data, transfer learning has become a</a:t>
            </a:r>
            <a:br>
              <a:rPr lang="en-US" dirty="0"/>
            </a:br>
            <a:r>
              <a:rPr lang="en-US" b="0" i="0" dirty="0">
                <a:effectLst/>
                <a:highlight>
                  <a:srgbClr val="FFFFFF"/>
                </a:highlight>
                <a:latin typeface="Arial" panose="020B0604020202020204" pitchFamily="34" charset="0"/>
              </a:rPr>
              <a:t>very popular method. It efficiently utilizes limited data on downstream tasks and achieves high dice</a:t>
            </a:r>
            <a:br>
              <a:rPr lang="en-US" dirty="0"/>
            </a:br>
            <a:r>
              <a:rPr lang="en-US" b="0" i="0" dirty="0">
                <a:effectLst/>
                <a:highlight>
                  <a:srgbClr val="FFFFFF"/>
                </a:highlight>
                <a:latin typeface="Arial" panose="020B0604020202020204" pitchFamily="34" charset="0"/>
              </a:rPr>
              <a:t>and </a:t>
            </a:r>
            <a:r>
              <a:rPr lang="en-US" b="0" i="0" dirty="0" err="1">
                <a:effectLst/>
                <a:highlight>
                  <a:srgbClr val="FFFFFF"/>
                </a:highlight>
                <a:latin typeface="Arial" panose="020B0604020202020204" pitchFamily="34" charset="0"/>
              </a:rPr>
              <a:t>nsd</a:t>
            </a:r>
            <a:r>
              <a:rPr lang="en-US" b="0" i="0" dirty="0">
                <a:effectLst/>
                <a:highlight>
                  <a:srgbClr val="FFFFFF"/>
                </a:highlight>
                <a:latin typeface="Arial" panose="020B0604020202020204" pitchFamily="34" charset="0"/>
              </a:rPr>
              <a:t> scores. However, studies have shown that not all pretrained checkpoints perform well on</a:t>
            </a:r>
            <a:br>
              <a:rPr lang="en-US" dirty="0"/>
            </a:br>
            <a:r>
              <a:rPr lang="en-US" b="0" i="0" dirty="0">
                <a:effectLst/>
                <a:highlight>
                  <a:srgbClr val="FFFFFF"/>
                </a:highlight>
                <a:latin typeface="Arial" panose="020B0604020202020204" pitchFamily="34" charset="0"/>
              </a:rPr>
              <a:t>downstream tasks [ 24 ]. </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7</a:t>
            </a:fld>
            <a:endParaRPr lang="zh-CN" altLang="en-US"/>
          </a:p>
        </p:txBody>
      </p:sp>
    </p:spTree>
    <p:extLst>
      <p:ext uri="{BB962C8B-B14F-4D97-AF65-F5344CB8AC3E}">
        <p14:creationId xmlns:p14="http://schemas.microsoft.com/office/powerpoint/2010/main" val="4178238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685800" lvl="1" indent="-228600" algn="just" eaLnBrk="0" fontAlgn="base" hangingPunct="0">
              <a:lnSpc>
                <a:spcPct val="150000"/>
              </a:lnSpc>
              <a:spcBef>
                <a:spcPct val="20000"/>
              </a:spcBef>
              <a:spcAft>
                <a:spcPct val="0"/>
              </a:spcAft>
              <a:buClr>
                <a:srgbClr val="3333CC"/>
              </a:buClr>
              <a:buSzPct val="55000"/>
              <a:buAutoNum type="arabicPeriod"/>
            </a:pPr>
            <a:r>
              <a:rPr lang="en-US" b="0" i="0" dirty="0">
                <a:effectLst/>
                <a:highlight>
                  <a:srgbClr val="FFFFFF"/>
                </a:highlight>
                <a:latin typeface="Arial" panose="020B0604020202020204" pitchFamily="34" charset="0"/>
              </a:rPr>
              <a:t>In the field of image segmentation, due to the lack of labeled data, transfer learning has become a</a:t>
            </a:r>
            <a:br>
              <a:rPr lang="en-US" dirty="0"/>
            </a:br>
            <a:r>
              <a:rPr lang="en-US" b="0" i="0" dirty="0">
                <a:effectLst/>
                <a:highlight>
                  <a:srgbClr val="FFFFFF"/>
                </a:highlight>
                <a:latin typeface="Arial" panose="020B0604020202020204" pitchFamily="34" charset="0"/>
              </a:rPr>
              <a:t>very popular method. It efficiently utilizes limited data on downstream tasks and achieves high dice</a:t>
            </a:r>
            <a:br>
              <a:rPr lang="en-US" dirty="0"/>
            </a:br>
            <a:r>
              <a:rPr lang="en-US" b="0" i="0" dirty="0">
                <a:effectLst/>
                <a:highlight>
                  <a:srgbClr val="FFFFFF"/>
                </a:highlight>
                <a:latin typeface="Arial" panose="020B0604020202020204" pitchFamily="34" charset="0"/>
              </a:rPr>
              <a:t>and </a:t>
            </a:r>
            <a:r>
              <a:rPr lang="en-US" b="0" i="0" dirty="0" err="1">
                <a:effectLst/>
                <a:highlight>
                  <a:srgbClr val="FFFFFF"/>
                </a:highlight>
                <a:latin typeface="Arial" panose="020B0604020202020204" pitchFamily="34" charset="0"/>
              </a:rPr>
              <a:t>nsd</a:t>
            </a:r>
            <a:r>
              <a:rPr lang="en-US" b="0" i="0" dirty="0">
                <a:effectLst/>
                <a:highlight>
                  <a:srgbClr val="FFFFFF"/>
                </a:highlight>
                <a:latin typeface="Arial" panose="020B0604020202020204" pitchFamily="34" charset="0"/>
              </a:rPr>
              <a:t> scores. However, studies have shown that not all pretrained checkpoints perform well on</a:t>
            </a:r>
            <a:br>
              <a:rPr lang="en-US" dirty="0"/>
            </a:br>
            <a:r>
              <a:rPr lang="en-US" b="0" i="0" dirty="0">
                <a:effectLst/>
                <a:highlight>
                  <a:srgbClr val="FFFFFF"/>
                </a:highlight>
                <a:latin typeface="Arial" panose="020B0604020202020204" pitchFamily="34" charset="0"/>
              </a:rPr>
              <a:t>downstream tasks [ 24 ]. </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8</a:t>
            </a:fld>
            <a:endParaRPr lang="zh-CN" altLang="en-US"/>
          </a:p>
        </p:txBody>
      </p:sp>
    </p:spTree>
    <p:extLst>
      <p:ext uri="{BB962C8B-B14F-4D97-AF65-F5344CB8AC3E}">
        <p14:creationId xmlns:p14="http://schemas.microsoft.com/office/powerpoint/2010/main" val="3674793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685800" lvl="1" indent="-228600" algn="just" eaLnBrk="0" fontAlgn="base" hangingPunct="0">
              <a:lnSpc>
                <a:spcPct val="150000"/>
              </a:lnSpc>
              <a:spcBef>
                <a:spcPct val="20000"/>
              </a:spcBef>
              <a:spcAft>
                <a:spcPct val="0"/>
              </a:spcAft>
              <a:buClr>
                <a:srgbClr val="3333CC"/>
              </a:buClr>
              <a:buSzPct val="55000"/>
              <a:buAutoNum type="arabicPeriod"/>
            </a:pPr>
            <a:r>
              <a:rPr lang="en-US" b="0" i="0" dirty="0">
                <a:effectLst/>
                <a:highlight>
                  <a:srgbClr val="FFFFFF"/>
                </a:highlight>
                <a:latin typeface="Arial" panose="020B0604020202020204" pitchFamily="34" charset="0"/>
              </a:rPr>
              <a:t>In the field of image segmentation, due to the lack of labeled data, transfer learning has become a</a:t>
            </a:r>
            <a:br>
              <a:rPr lang="en-US" dirty="0"/>
            </a:br>
            <a:r>
              <a:rPr lang="en-US" b="0" i="0" dirty="0">
                <a:effectLst/>
                <a:highlight>
                  <a:srgbClr val="FFFFFF"/>
                </a:highlight>
                <a:latin typeface="Arial" panose="020B0604020202020204" pitchFamily="34" charset="0"/>
              </a:rPr>
              <a:t>very popular method. It efficiently utilizes limited data on downstream tasks and achieves high dice</a:t>
            </a:r>
            <a:br>
              <a:rPr lang="en-US" dirty="0"/>
            </a:br>
            <a:r>
              <a:rPr lang="en-US" b="0" i="0" dirty="0">
                <a:effectLst/>
                <a:highlight>
                  <a:srgbClr val="FFFFFF"/>
                </a:highlight>
                <a:latin typeface="Arial" panose="020B0604020202020204" pitchFamily="34" charset="0"/>
              </a:rPr>
              <a:t>and </a:t>
            </a:r>
            <a:r>
              <a:rPr lang="en-US" b="0" i="0" dirty="0" err="1">
                <a:effectLst/>
                <a:highlight>
                  <a:srgbClr val="FFFFFF"/>
                </a:highlight>
                <a:latin typeface="Arial" panose="020B0604020202020204" pitchFamily="34" charset="0"/>
              </a:rPr>
              <a:t>nsd</a:t>
            </a:r>
            <a:r>
              <a:rPr lang="en-US" b="0" i="0" dirty="0">
                <a:effectLst/>
                <a:highlight>
                  <a:srgbClr val="FFFFFF"/>
                </a:highlight>
                <a:latin typeface="Arial" panose="020B0604020202020204" pitchFamily="34" charset="0"/>
              </a:rPr>
              <a:t> scores. However, studies have shown that not all pretrained checkpoints perform well on</a:t>
            </a:r>
            <a:br>
              <a:rPr lang="en-US" dirty="0"/>
            </a:br>
            <a:r>
              <a:rPr lang="en-US" b="0" i="0" dirty="0">
                <a:effectLst/>
                <a:highlight>
                  <a:srgbClr val="FFFFFF"/>
                </a:highlight>
                <a:latin typeface="Arial" panose="020B0604020202020204" pitchFamily="34" charset="0"/>
              </a:rPr>
              <a:t>downstream tasks [ 24 ]. </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9</a:t>
            </a:fld>
            <a:endParaRPr lang="zh-CN" altLang="en-US"/>
          </a:p>
        </p:txBody>
      </p:sp>
    </p:spTree>
    <p:extLst>
      <p:ext uri="{BB962C8B-B14F-4D97-AF65-F5344CB8AC3E}">
        <p14:creationId xmlns:p14="http://schemas.microsoft.com/office/powerpoint/2010/main" val="7773236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a:t>答辩人：</a:t>
            </a:r>
            <a:r>
              <a:rPr lang="en-US" altLang="zh-CN"/>
              <a:t>XXX</a:t>
            </a:r>
            <a:endParaRPr lang="zh-CN" altLang="en-US"/>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a:t>指导教师：</a:t>
            </a:r>
            <a:r>
              <a:rPr lang="en-US" altLang="zh-CN"/>
              <a:t>XXX</a:t>
            </a:r>
            <a:endParaRPr lang="zh-CN" altLang="en-US"/>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a:t>院系：</a:t>
            </a:r>
            <a:r>
              <a:rPr lang="en-US" altLang="zh-CN"/>
              <a:t>XXX</a:t>
            </a:r>
            <a:endParaRPr lang="zh-CN" altLang="en-US"/>
          </a:p>
        </p:txBody>
      </p:sp>
      <p:sp>
        <p:nvSpPr>
          <p:cNvPr id="3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rgbClr val="092C74"/>
              </a:solidFill>
            </a:ln>
          </p:spPr>
          <p:style>
            <a:lnRef idx="1">
              <a:schemeClr val="accent1"/>
            </a:lnRef>
            <a:fillRef idx="0">
              <a:schemeClr val="accent1"/>
            </a:fillRef>
            <a:effectRef idx="0">
              <a:schemeClr val="accent1"/>
            </a:effectRef>
            <a:fontRef idx="minor">
              <a:schemeClr val="tx1"/>
            </a:fontRef>
          </p:style>
        </p:cxn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5" name="标题 1"/>
          <p:cNvSpPr>
            <a:spLocks noGrp="1"/>
          </p:cNvSpPr>
          <p:nvPr>
            <p:ph type="title" hasCustomPrompt="1"/>
          </p:nvPr>
        </p:nvSpPr>
        <p:spPr>
          <a:xfrm>
            <a:off x="438150" y="167490"/>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tx1"/>
                </a:solidFill>
                <a:latin typeface="Arial" panose="020B060402020209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pic>
        <p:nvPicPr>
          <p:cNvPr id="1026" name="Picture 2" descr="Brand Guidelines">
            <a:extLst>
              <a:ext uri="{FF2B5EF4-FFF2-40B4-BE49-F238E27FC236}">
                <a16:creationId xmlns:a16="http://schemas.microsoft.com/office/drawing/2014/main" id="{62C6EA27-963C-0E87-9161-238DA604EBF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772334" y="243569"/>
            <a:ext cx="555156" cy="5938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sp>
        <p:nvSpPr>
          <p:cNvPr id="58"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
        <p:nvSpPr>
          <p:cNvPr id="2"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a:t>单击此处修改图片</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a:t>单击此处修改图片</a:t>
            </a:r>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a:t>点击此处修改图片</a:t>
            </a:r>
          </a:p>
        </p:txBody>
      </p:sp>
      <p:sp>
        <p:nvSpPr>
          <p:cNvPr id="65"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90204" pitchFamily="34" charset="0"/>
              <a:buChar char="•"/>
              <a:defRPr lang="zh-CN" altLang="en-US" sz="2800" kern="1200" dirty="0">
                <a:solidFill>
                  <a:schemeClr val="tx1"/>
                </a:solidFill>
                <a:latin typeface="+mn-ea"/>
                <a:ea typeface="+mn-ea"/>
                <a:cs typeface="+mn-cs"/>
              </a:defRPr>
            </a:lvl1pPr>
          </a:lstStyle>
          <a:p>
            <a:r>
              <a:rPr lang="zh-CN" altLang="en-US"/>
              <a:t>单击此处修改图片</a:t>
            </a:r>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6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a:t>单击此处修改图片</a:t>
            </a:r>
          </a:p>
        </p:txBody>
      </p:sp>
      <p:sp>
        <p:nvSpPr>
          <p:cNvPr id="65"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pic>
        <p:nvPicPr>
          <p:cNvPr id="35" name="图形 34"/>
          <p:cNvPicPr>
            <a:picLocks noChangeAspect="1"/>
          </p:cNvPicPr>
          <p:nvPr userDrawn="1"/>
        </p:nvPicPr>
        <p:blipFill>
          <a:blip r:embed="rId2"/>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rPr>
                <a:t>目  录</a:t>
              </a:r>
              <a:endParaRPr kumimoji="0" lang="en-US" altLang="zh-CN"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90204"/>
                <a:ea typeface="Microsoft YaHei"/>
                <a:cs typeface="+mn-ea"/>
                <a:sym typeface="+mn-lt"/>
              </a:endParaRPr>
            </a:p>
          </p:txBody>
        </p:sp>
      </p:gr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grpSp>
      <p:sp>
        <p:nvSpPr>
          <p:cNvPr id="40"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8"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54" name="文本框 53"/>
          <p:cNvSpPr txBox="1"/>
          <p:nvPr userDrawn="1"/>
        </p:nvSpPr>
        <p:spPr>
          <a:xfrm>
            <a:off x="6809256" y="1360204"/>
            <a:ext cx="675822" cy="584775"/>
          </a:xfrm>
          <a:prstGeom prst="rect">
            <a:avLst/>
          </a:prstGeom>
          <a:noFill/>
        </p:spPr>
        <p:txBody>
          <a:bodyPr wrap="square" rtlCol="0">
            <a:spAutoFit/>
          </a:bodyPr>
          <a:lstStyle/>
          <a:p>
            <a:r>
              <a:rPr lang="en-US" altLang="zh-CN" sz="3200" b="1">
                <a:solidFill>
                  <a:srgbClr val="9A0001"/>
                </a:solidFill>
              </a:rPr>
              <a:t>01.</a:t>
            </a:r>
            <a:endParaRPr lang="zh-CN" altLang="en-US" sz="3200" b="1">
              <a:solidFill>
                <a:srgbClr val="9A0001"/>
              </a:solidFill>
            </a:endParaRPr>
          </a:p>
        </p:txBody>
      </p:sp>
      <p:sp>
        <p:nvSpPr>
          <p:cNvPr id="80" name="文本框 79"/>
          <p:cNvSpPr txBox="1"/>
          <p:nvPr userDrawn="1"/>
        </p:nvSpPr>
        <p:spPr>
          <a:xfrm>
            <a:off x="6809256" y="2253654"/>
            <a:ext cx="675822" cy="584775"/>
          </a:xfrm>
          <a:prstGeom prst="rect">
            <a:avLst/>
          </a:prstGeom>
          <a:noFill/>
        </p:spPr>
        <p:txBody>
          <a:bodyPr wrap="square" rtlCol="0">
            <a:spAutoFit/>
          </a:bodyPr>
          <a:lstStyle/>
          <a:p>
            <a:r>
              <a:rPr lang="en-US" altLang="zh-CN" sz="3200" b="1">
                <a:solidFill>
                  <a:srgbClr val="9A0001"/>
                </a:solidFill>
              </a:rPr>
              <a:t>02.</a:t>
            </a:r>
            <a:endParaRPr lang="zh-CN" altLang="en-US" sz="3200" b="1">
              <a:solidFill>
                <a:srgbClr val="9A0001"/>
              </a:solidFill>
            </a:endParaRPr>
          </a:p>
        </p:txBody>
      </p:sp>
      <p:sp>
        <p:nvSpPr>
          <p:cNvPr id="81" name="文本框 80"/>
          <p:cNvSpPr txBox="1"/>
          <p:nvPr userDrawn="1"/>
        </p:nvSpPr>
        <p:spPr>
          <a:xfrm>
            <a:off x="6809256" y="3148379"/>
            <a:ext cx="675822" cy="584775"/>
          </a:xfrm>
          <a:prstGeom prst="rect">
            <a:avLst/>
          </a:prstGeom>
          <a:noFill/>
        </p:spPr>
        <p:txBody>
          <a:bodyPr wrap="square" rtlCol="0">
            <a:spAutoFit/>
          </a:bodyPr>
          <a:lstStyle/>
          <a:p>
            <a:r>
              <a:rPr lang="en-US" altLang="zh-CN" sz="3200" b="1">
                <a:solidFill>
                  <a:srgbClr val="9A0001"/>
                </a:solidFill>
              </a:rPr>
              <a:t>03.</a:t>
            </a:r>
            <a:endParaRPr lang="zh-CN" altLang="en-US" sz="3200" b="1">
              <a:solidFill>
                <a:srgbClr val="9A0001"/>
              </a:solidFill>
            </a:endParaRPr>
          </a:p>
        </p:txBody>
      </p:sp>
      <p:sp>
        <p:nvSpPr>
          <p:cNvPr id="82" name="文本框 81"/>
          <p:cNvSpPr txBox="1"/>
          <p:nvPr userDrawn="1"/>
        </p:nvSpPr>
        <p:spPr>
          <a:xfrm>
            <a:off x="6809256" y="4021629"/>
            <a:ext cx="675822" cy="584775"/>
          </a:xfrm>
          <a:prstGeom prst="rect">
            <a:avLst/>
          </a:prstGeom>
          <a:noFill/>
        </p:spPr>
        <p:txBody>
          <a:bodyPr wrap="square" rtlCol="0">
            <a:spAutoFit/>
          </a:bodyPr>
          <a:lstStyle/>
          <a:p>
            <a:r>
              <a:rPr lang="en-US" altLang="zh-CN" sz="3200" b="1">
                <a:solidFill>
                  <a:schemeClr val="bg1">
                    <a:lumMod val="65000"/>
                  </a:schemeClr>
                </a:solidFill>
              </a:rPr>
              <a:t>04.</a:t>
            </a:r>
            <a:endParaRPr lang="zh-CN" altLang="en-US" sz="3200" b="1">
              <a:solidFill>
                <a:schemeClr val="bg1">
                  <a:lumMod val="65000"/>
                </a:schemeClr>
              </a:solidFill>
            </a:endParaRPr>
          </a:p>
        </p:txBody>
      </p:sp>
      <p:sp>
        <p:nvSpPr>
          <p:cNvPr id="83" name="文本框 82"/>
          <p:cNvSpPr txBox="1"/>
          <p:nvPr userDrawn="1"/>
        </p:nvSpPr>
        <p:spPr>
          <a:xfrm>
            <a:off x="6809256" y="4921514"/>
            <a:ext cx="675822" cy="584775"/>
          </a:xfrm>
          <a:prstGeom prst="rect">
            <a:avLst/>
          </a:prstGeom>
          <a:noFill/>
        </p:spPr>
        <p:txBody>
          <a:bodyPr wrap="square" rtlCol="0">
            <a:spAutoFit/>
          </a:bodyPr>
          <a:lstStyle/>
          <a:p>
            <a:r>
              <a:rPr lang="en-US" altLang="zh-CN" sz="3200" b="1">
                <a:solidFill>
                  <a:schemeClr val="bg1">
                    <a:lumMod val="65000"/>
                  </a:schemeClr>
                </a:solidFill>
              </a:rPr>
              <a:t>05.</a:t>
            </a:r>
            <a:endParaRPr lang="zh-CN" altLang="en-US" sz="3200" b="1">
              <a:solidFill>
                <a:schemeClr val="bg1">
                  <a:lumMod val="65000"/>
                </a:schemeClr>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
        <p:nvSpPr>
          <p:cNvPr id="6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pic>
        <p:nvPicPr>
          <p:cNvPr id="35" name="图形 34"/>
          <p:cNvPicPr>
            <a:picLocks noChangeAspect="1"/>
          </p:cNvPicPr>
          <p:nvPr userDrawn="1"/>
        </p:nvPicPr>
        <p:blipFill>
          <a:blip r:embed="rId2"/>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rPr>
                <a:t>目  录</a:t>
              </a:r>
              <a:endParaRPr kumimoji="0" lang="en-US" altLang="zh-CN"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90204"/>
                <a:ea typeface="Microsoft YaHei"/>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2" name="文本框 1"/>
          <p:cNvSpPr txBox="1"/>
          <p:nvPr userDrawn="1"/>
        </p:nvSpPr>
        <p:spPr>
          <a:xfrm>
            <a:off x="6809256" y="1360204"/>
            <a:ext cx="675822" cy="584775"/>
          </a:xfrm>
          <a:prstGeom prst="rect">
            <a:avLst/>
          </a:prstGeom>
          <a:noFill/>
        </p:spPr>
        <p:txBody>
          <a:bodyPr wrap="square" rtlCol="0">
            <a:spAutoFit/>
          </a:bodyPr>
          <a:lstStyle/>
          <a:p>
            <a:r>
              <a:rPr lang="en-US" altLang="zh-CN" sz="3200" b="1">
                <a:solidFill>
                  <a:srgbClr val="9A0001"/>
                </a:solidFill>
              </a:rPr>
              <a:t>01.</a:t>
            </a:r>
            <a:endParaRPr lang="zh-CN" altLang="en-US" sz="3200" b="1">
              <a:solidFill>
                <a:srgbClr val="9A0001"/>
              </a:solidFill>
            </a:endParaRPr>
          </a:p>
        </p:txBody>
      </p:sp>
      <p:sp>
        <p:nvSpPr>
          <p:cNvPr id="39" name="文本框 38"/>
          <p:cNvSpPr txBox="1"/>
          <p:nvPr userDrawn="1"/>
        </p:nvSpPr>
        <p:spPr>
          <a:xfrm>
            <a:off x="6809256" y="2253654"/>
            <a:ext cx="675822" cy="584775"/>
          </a:xfrm>
          <a:prstGeom prst="rect">
            <a:avLst/>
          </a:prstGeom>
          <a:noFill/>
        </p:spPr>
        <p:txBody>
          <a:bodyPr wrap="square" rtlCol="0">
            <a:spAutoFit/>
          </a:bodyPr>
          <a:lstStyle/>
          <a:p>
            <a:r>
              <a:rPr lang="en-US" altLang="zh-CN" sz="3200" b="1">
                <a:solidFill>
                  <a:srgbClr val="9A0001"/>
                </a:solidFill>
              </a:rPr>
              <a:t>02.</a:t>
            </a:r>
            <a:endParaRPr lang="zh-CN" altLang="en-US" sz="3200" b="1">
              <a:solidFill>
                <a:srgbClr val="9A0001"/>
              </a:solidFill>
            </a:endParaRPr>
          </a:p>
        </p:txBody>
      </p:sp>
      <p:sp>
        <p:nvSpPr>
          <p:cNvPr id="40" name="文本框 39"/>
          <p:cNvSpPr txBox="1"/>
          <p:nvPr userDrawn="1"/>
        </p:nvSpPr>
        <p:spPr>
          <a:xfrm>
            <a:off x="6809256" y="3148379"/>
            <a:ext cx="675822" cy="584775"/>
          </a:xfrm>
          <a:prstGeom prst="rect">
            <a:avLst/>
          </a:prstGeom>
          <a:noFill/>
        </p:spPr>
        <p:txBody>
          <a:bodyPr wrap="square" rtlCol="0">
            <a:spAutoFit/>
          </a:bodyPr>
          <a:lstStyle/>
          <a:p>
            <a:r>
              <a:rPr lang="en-US" altLang="zh-CN" sz="3200" b="1">
                <a:solidFill>
                  <a:srgbClr val="9A0001"/>
                </a:solidFill>
              </a:rPr>
              <a:t>03.</a:t>
            </a:r>
            <a:endParaRPr lang="zh-CN" altLang="en-US" sz="3200" b="1">
              <a:solidFill>
                <a:srgbClr val="9A0001"/>
              </a:solidFill>
            </a:endParaRPr>
          </a:p>
        </p:txBody>
      </p:sp>
      <p:sp>
        <p:nvSpPr>
          <p:cNvPr id="45" name="文本框 44"/>
          <p:cNvSpPr txBox="1"/>
          <p:nvPr userDrawn="1"/>
        </p:nvSpPr>
        <p:spPr>
          <a:xfrm>
            <a:off x="6809256" y="4021629"/>
            <a:ext cx="675822" cy="584775"/>
          </a:xfrm>
          <a:prstGeom prst="rect">
            <a:avLst/>
          </a:prstGeom>
          <a:noFill/>
        </p:spPr>
        <p:txBody>
          <a:bodyPr wrap="square" rtlCol="0">
            <a:spAutoFit/>
          </a:bodyPr>
          <a:lstStyle/>
          <a:p>
            <a:r>
              <a:rPr lang="en-US" altLang="zh-CN" sz="3200" b="1">
                <a:solidFill>
                  <a:schemeClr val="bg1">
                    <a:lumMod val="65000"/>
                  </a:schemeClr>
                </a:solidFill>
              </a:rPr>
              <a:t>04.</a:t>
            </a:r>
            <a:endParaRPr lang="zh-CN" altLang="en-US" sz="3200" b="1">
              <a:solidFill>
                <a:schemeClr val="bg1">
                  <a:lumMod val="65000"/>
                </a:schemeClr>
              </a:solidFill>
            </a:endParaRPr>
          </a:p>
        </p:txBody>
      </p:sp>
      <p:sp>
        <p:nvSpPr>
          <p:cNvPr id="46" name="文本框 45"/>
          <p:cNvSpPr txBox="1"/>
          <p:nvPr userDrawn="1"/>
        </p:nvSpPr>
        <p:spPr>
          <a:xfrm>
            <a:off x="6809256" y="4921514"/>
            <a:ext cx="675822" cy="584775"/>
          </a:xfrm>
          <a:prstGeom prst="rect">
            <a:avLst/>
          </a:prstGeom>
          <a:noFill/>
        </p:spPr>
        <p:txBody>
          <a:bodyPr wrap="square" rtlCol="0">
            <a:spAutoFit/>
          </a:bodyPr>
          <a:lstStyle/>
          <a:p>
            <a:r>
              <a:rPr lang="en-US" altLang="zh-CN" sz="3200" b="1">
                <a:solidFill>
                  <a:schemeClr val="bg1">
                    <a:lumMod val="65000"/>
                  </a:schemeClr>
                </a:solidFill>
              </a:rPr>
              <a:t>05.</a:t>
            </a:r>
            <a:endParaRPr lang="zh-CN" altLang="en-US" sz="3200" b="1">
              <a:solidFill>
                <a:schemeClr val="bg1">
                  <a:lumMod val="65000"/>
                </a:schemeClr>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grpSp>
      <p:sp>
        <p:nvSpPr>
          <p:cNvPr id="72"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8BB312-9944-42F9-A9D3-4B8BC578CE5E}" type="slidenum">
              <a:rPr lang="zh-CN" altLang="en-US" smtClean="0"/>
              <a:t>‹#›</a:t>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2000" cy="3357217"/>
          </a:xfrm>
          <a:prstGeom prst="rect">
            <a:avLst/>
          </a:prstGeom>
        </p:spPr>
      </p:pic>
      <p:sp>
        <p:nvSpPr>
          <p:cNvPr id="4" name="矩形 3"/>
          <p:cNvSpPr/>
          <p:nvPr userDrawn="1"/>
        </p:nvSpPr>
        <p:spPr>
          <a:xfrm>
            <a:off x="-800" y="-7913"/>
            <a:ext cx="12192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5303520" y="2562096"/>
            <a:ext cx="158496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userDrawn="1"/>
        </p:nvGrpSpPr>
        <p:grpSpPr>
          <a:xfrm>
            <a:off x="5410200" y="2670375"/>
            <a:ext cx="1371600" cy="1368402"/>
            <a:chOff x="2105799" y="20055838"/>
            <a:chExt cx="6748090" cy="6732363"/>
          </a:xfrm>
          <a:solidFill>
            <a:srgbClr val="8B0012">
              <a:alpha val="80000"/>
            </a:srgbClr>
          </a:solidFill>
        </p:grpSpPr>
        <p:sp>
          <p:nvSpPr>
            <p:cNvPr id="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1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sp>
          <p:nvSpPr>
            <p:cNvPr id="29"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endParaRPr lang="zh-CN" altLang="en-US">
                <a:solidFill>
                  <a:srgbClr val="FF0000"/>
                </a:solidFill>
              </a:endParaRPr>
            </a:p>
          </p:txBody>
        </p:sp>
      </p:grpSp>
      <p:sp>
        <p:nvSpPr>
          <p:cNvPr id="36" name="文本占位符 35"/>
          <p:cNvSpPr>
            <a:spLocks noGrp="1"/>
          </p:cNvSpPr>
          <p:nvPr userDrawn="1">
            <p:ph type="body" sz="quarter" idx="10" hasCustomPrompt="1"/>
          </p:nvPr>
        </p:nvSpPr>
        <p:spPr>
          <a:xfrm>
            <a:off x="1606550" y="4264178"/>
            <a:ext cx="8975725" cy="781050"/>
          </a:xfrm>
        </p:spPr>
        <p:txBody>
          <a:bodyPr>
            <a:normAutofit/>
          </a:bodyPr>
          <a:lstStyle>
            <a:lvl1pPr marL="0" indent="0" algn="ctr" defTabSz="914400" rtl="0" eaLnBrk="1" latinLnBrk="0" hangingPunct="1">
              <a:lnSpc>
                <a:spcPct val="120000"/>
              </a:lnSpc>
              <a:buNone/>
              <a:defRPr lang="zh-CN" altLang="en-US" sz="4000" b="1" kern="1200" spc="300">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4000" b="1" spc="30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北京大学学术答辩通用</a:t>
            </a:r>
            <a:r>
              <a:rPr lang="en-US" altLang="zh-CN" sz="4000" b="1" spc="30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4000" b="1" spc="30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模板</a:t>
            </a:r>
          </a:p>
        </p:txBody>
      </p:sp>
      <p:sp>
        <p:nvSpPr>
          <p:cNvPr id="41" name="文本占位符 37"/>
          <p:cNvSpPr>
            <a:spLocks noGrp="1"/>
          </p:cNvSpPr>
          <p:nvPr>
            <p:ph type="body" sz="quarter" idx="11" hasCustomPrompt="1"/>
          </p:nvPr>
        </p:nvSpPr>
        <p:spPr>
          <a:xfrm>
            <a:off x="2244991" y="5389156"/>
            <a:ext cx="1987550" cy="341632"/>
          </a:xfrm>
          <a:noFill/>
        </p:spPr>
        <p:txBody>
          <a:bodyPr wrap="square" rtlCol="0">
            <a:spAutoFit/>
          </a:bodyPr>
          <a:lstStyle>
            <a:lvl1pPr marL="0" indent="0">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a:t>答辩人：</a:t>
            </a:r>
            <a:r>
              <a:rPr lang="en-US" altLang="zh-CN"/>
              <a:t>XXX</a:t>
            </a:r>
            <a:endParaRPr lang="zh-CN" altLang="en-US"/>
          </a:p>
        </p:txBody>
      </p:sp>
      <p:sp>
        <p:nvSpPr>
          <p:cNvPr id="42" name="文本占位符 37"/>
          <p:cNvSpPr>
            <a:spLocks noGrp="1"/>
          </p:cNvSpPr>
          <p:nvPr>
            <p:ph type="body" sz="quarter" idx="12" hasCustomPrompt="1"/>
          </p:nvPr>
        </p:nvSpPr>
        <p:spPr>
          <a:xfrm>
            <a:off x="5102225" y="5389156"/>
            <a:ext cx="1987550" cy="341632"/>
          </a:xfrm>
          <a:noFill/>
        </p:spPr>
        <p:txBody>
          <a:bodyPr wrap="square" rtlCol="0">
            <a:spAutoFit/>
          </a:bodyPr>
          <a:lstStyle>
            <a:lvl1pPr marL="0" indent="0" algn="ct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a:t>指导教师：</a:t>
            </a:r>
            <a:r>
              <a:rPr lang="en-US" altLang="zh-CN"/>
              <a:t>XXX</a:t>
            </a:r>
            <a:endParaRPr lang="zh-CN" altLang="en-US"/>
          </a:p>
        </p:txBody>
      </p:sp>
      <p:sp>
        <p:nvSpPr>
          <p:cNvPr id="43" name="文本占位符 37"/>
          <p:cNvSpPr>
            <a:spLocks noGrp="1"/>
          </p:cNvSpPr>
          <p:nvPr>
            <p:ph type="body" sz="quarter" idx="13" hasCustomPrompt="1"/>
          </p:nvPr>
        </p:nvSpPr>
        <p:spPr>
          <a:xfrm>
            <a:off x="7959460" y="5389156"/>
            <a:ext cx="1987550" cy="341632"/>
          </a:xfrm>
          <a:noFill/>
        </p:spPr>
        <p:txBody>
          <a:bodyPr wrap="square" rtlCol="0">
            <a:spAutoFit/>
          </a:bodyPr>
          <a:lstStyle>
            <a:lvl1pPr marL="0" indent="0" algn="r">
              <a:buNone/>
              <a:defRPr lang="zh-CN" altLang="en-US" sz="180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a:t>院系：</a:t>
            </a:r>
            <a:r>
              <a:rPr lang="en-US" altLang="zh-CN"/>
              <a:t>XXX</a:t>
            </a:r>
            <a:endParaRPr lang="zh-CN" altLang="en-US"/>
          </a:p>
        </p:txBody>
      </p:sp>
      <p:sp>
        <p:nvSpPr>
          <p:cNvPr id="33"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pic>
        <p:nvPicPr>
          <p:cNvPr id="35" name="图形 34"/>
          <p:cNvPicPr>
            <a:picLocks noChangeAspect="1"/>
          </p:cNvPicPr>
          <p:nvPr userDrawn="1"/>
        </p:nvPicPr>
        <p:blipFill>
          <a:blip r:embed="rId2"/>
          <a:stretch>
            <a:fillRect/>
          </a:stretch>
        </p:blipFill>
        <p:spPr>
          <a:xfrm>
            <a:off x="-1601832" y="3365787"/>
            <a:ext cx="6665290" cy="4818286"/>
          </a:xfrm>
          <a:prstGeom prst="rect">
            <a:avLst/>
          </a:prstGeom>
        </p:spPr>
      </p:pic>
      <p:sp>
        <p:nvSpPr>
          <p:cNvPr id="7" name="矩形 6"/>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rPr>
                <a:t>目  录</a:t>
              </a:r>
              <a:endParaRPr kumimoji="0" lang="en-US" altLang="zh-CN"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90204"/>
                <a:ea typeface="Microsoft YaHei"/>
                <a:cs typeface="+mn-ea"/>
                <a:sym typeface="+mn-lt"/>
              </a:endParaRPr>
            </a:p>
          </p:txBody>
        </p:sp>
      </p:grpSp>
      <p:sp>
        <p:nvSpPr>
          <p:cNvPr id="45" name="文本占位符 40"/>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6" name="文本占位符 40"/>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7" name="文本占位符 40"/>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9" name="文本占位符 40"/>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50" name="文本框 49"/>
          <p:cNvSpPr txBox="1"/>
          <p:nvPr userDrawn="1"/>
        </p:nvSpPr>
        <p:spPr>
          <a:xfrm>
            <a:off x="6814865" y="1512604"/>
            <a:ext cx="790891" cy="584775"/>
          </a:xfrm>
          <a:prstGeom prst="rect">
            <a:avLst/>
          </a:prstGeom>
          <a:noFill/>
        </p:spPr>
        <p:txBody>
          <a:bodyPr wrap="square" rtlCol="0">
            <a:spAutoFit/>
          </a:bodyPr>
          <a:lstStyle/>
          <a:p>
            <a:r>
              <a:rPr lang="en-US" altLang="zh-CN" sz="3200" b="1">
                <a:solidFill>
                  <a:srgbClr val="9A0001"/>
                </a:solidFill>
              </a:rPr>
              <a:t>01.</a:t>
            </a:r>
            <a:endParaRPr lang="zh-CN" altLang="en-US" sz="3200" b="1">
              <a:solidFill>
                <a:srgbClr val="9A0001"/>
              </a:solidFill>
            </a:endParaRPr>
          </a:p>
        </p:txBody>
      </p:sp>
      <p:sp>
        <p:nvSpPr>
          <p:cNvPr id="51" name="文本框 50"/>
          <p:cNvSpPr txBox="1"/>
          <p:nvPr userDrawn="1"/>
        </p:nvSpPr>
        <p:spPr>
          <a:xfrm>
            <a:off x="6814865" y="2596050"/>
            <a:ext cx="882965" cy="584775"/>
          </a:xfrm>
          <a:prstGeom prst="rect">
            <a:avLst/>
          </a:prstGeom>
          <a:noFill/>
        </p:spPr>
        <p:txBody>
          <a:bodyPr wrap="square" rtlCol="0">
            <a:spAutoFit/>
          </a:bodyPr>
          <a:lstStyle/>
          <a:p>
            <a:r>
              <a:rPr lang="en-US" altLang="zh-CN" sz="3200" b="1">
                <a:solidFill>
                  <a:srgbClr val="9A0001"/>
                </a:solidFill>
              </a:rPr>
              <a:t>02.</a:t>
            </a:r>
            <a:endParaRPr lang="zh-CN" altLang="en-US" sz="3200" b="1">
              <a:solidFill>
                <a:srgbClr val="9A0001"/>
              </a:solidFill>
            </a:endParaRPr>
          </a:p>
        </p:txBody>
      </p:sp>
      <p:sp>
        <p:nvSpPr>
          <p:cNvPr id="52" name="文本框 51"/>
          <p:cNvSpPr txBox="1"/>
          <p:nvPr userDrawn="1"/>
        </p:nvSpPr>
        <p:spPr>
          <a:xfrm>
            <a:off x="6814866" y="3679496"/>
            <a:ext cx="882964" cy="584775"/>
          </a:xfrm>
          <a:prstGeom prst="rect">
            <a:avLst/>
          </a:prstGeom>
          <a:noFill/>
        </p:spPr>
        <p:txBody>
          <a:bodyPr wrap="square" rtlCol="0">
            <a:spAutoFit/>
          </a:bodyPr>
          <a:lstStyle/>
          <a:p>
            <a:r>
              <a:rPr lang="en-US" altLang="zh-CN" sz="3200" b="1">
                <a:solidFill>
                  <a:srgbClr val="9A0001"/>
                </a:solidFill>
              </a:rPr>
              <a:t>03.</a:t>
            </a:r>
            <a:endParaRPr lang="zh-CN" altLang="en-US" sz="3200" b="1">
              <a:solidFill>
                <a:srgbClr val="9A0001"/>
              </a:solidFill>
            </a:endParaRPr>
          </a:p>
        </p:txBody>
      </p:sp>
      <p:sp>
        <p:nvSpPr>
          <p:cNvPr id="53" name="文本框 52"/>
          <p:cNvSpPr txBox="1"/>
          <p:nvPr userDrawn="1"/>
        </p:nvSpPr>
        <p:spPr>
          <a:xfrm>
            <a:off x="6814866" y="4762941"/>
            <a:ext cx="882964" cy="584775"/>
          </a:xfrm>
          <a:prstGeom prst="rect">
            <a:avLst/>
          </a:prstGeom>
          <a:noFill/>
        </p:spPr>
        <p:txBody>
          <a:bodyPr wrap="square" rtlCol="0">
            <a:spAutoFit/>
          </a:bodyPr>
          <a:lstStyle/>
          <a:p>
            <a:r>
              <a:rPr lang="en-US" altLang="zh-CN" sz="3200" b="1">
                <a:solidFill>
                  <a:srgbClr val="9A0001"/>
                </a:solidFill>
              </a:rPr>
              <a:t>04.</a:t>
            </a:r>
            <a:endParaRPr lang="zh-CN" altLang="en-US" sz="3200" b="1">
              <a:solidFill>
                <a:srgbClr val="9A0001"/>
              </a:solidFill>
            </a:endParaRPr>
          </a:p>
        </p:txBody>
      </p:sp>
      <p:grpSp>
        <p:nvGrpSpPr>
          <p:cNvPr id="56" name="组合 55"/>
          <p:cNvGrpSpPr/>
          <p:nvPr userDrawn="1"/>
        </p:nvGrpSpPr>
        <p:grpSpPr>
          <a:xfrm>
            <a:off x="2425132" y="3183822"/>
            <a:ext cx="1945700" cy="1941162"/>
            <a:chOff x="2105799" y="20055838"/>
            <a:chExt cx="6748090" cy="6732363"/>
          </a:xfrm>
          <a:solidFill>
            <a:schemeClr val="accent1"/>
          </a:solidFill>
        </p:grpSpPr>
        <p:sp>
          <p:nvSpPr>
            <p:cNvPr id="57"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8"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9"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0"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2"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3"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4"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5"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6"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7"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8"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9"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0"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1"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2"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3"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4"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5"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6"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7"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8"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9"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grpSp>
      <p:sp>
        <p:nvSpPr>
          <p:cNvPr id="40"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sp>
        <p:nvSpPr>
          <p:cNvPr id="71" name="矩形 70"/>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pic>
        <p:nvPicPr>
          <p:cNvPr id="35" name="图形 34"/>
          <p:cNvPicPr>
            <a:picLocks noChangeAspect="1"/>
          </p:cNvPicPr>
          <p:nvPr userDrawn="1"/>
        </p:nvPicPr>
        <p:blipFill>
          <a:blip r:embed="rId2"/>
          <a:stretch>
            <a:fillRect/>
          </a:stretch>
        </p:blipFill>
        <p:spPr>
          <a:xfrm>
            <a:off x="-1601832" y="3365787"/>
            <a:ext cx="6665290" cy="4818286"/>
          </a:xfrm>
          <a:prstGeom prst="rect">
            <a:avLst/>
          </a:prstGeom>
        </p:spPr>
      </p:pic>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rPr>
                <a:t>目  录</a:t>
              </a:r>
              <a:endParaRPr kumimoji="0" lang="en-US" altLang="zh-CN"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90204"/>
                <a:ea typeface="Microsoft YaHei"/>
                <a:cs typeface="+mn-ea"/>
                <a:sym typeface="+mn-lt"/>
              </a:endParaRPr>
            </a:p>
          </p:txBody>
        </p:sp>
      </p:grpSp>
      <p:sp>
        <p:nvSpPr>
          <p:cNvPr id="41" name="文本占位符 40"/>
          <p:cNvSpPr>
            <a:spLocks noGrp="1"/>
          </p:cNvSpPr>
          <p:nvPr>
            <p:ph type="body" sz="quarter" idx="10" hasCustomPrompt="1"/>
          </p:nvPr>
        </p:nvSpPr>
        <p:spPr>
          <a:xfrm>
            <a:off x="7819905" y="14087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2" name="文本占位符 40"/>
          <p:cNvSpPr>
            <a:spLocks noGrp="1"/>
          </p:cNvSpPr>
          <p:nvPr>
            <p:ph type="body" sz="quarter" idx="11" hasCustomPrompt="1"/>
          </p:nvPr>
        </p:nvSpPr>
        <p:spPr>
          <a:xfrm>
            <a:off x="7819905" y="23022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3" name="文本占位符 40"/>
          <p:cNvSpPr>
            <a:spLocks noGrp="1"/>
          </p:cNvSpPr>
          <p:nvPr>
            <p:ph type="body" sz="quarter" idx="12" hasCustomPrompt="1"/>
          </p:nvPr>
        </p:nvSpPr>
        <p:spPr>
          <a:xfrm>
            <a:off x="7819905" y="319565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4" name="文本占位符 40"/>
          <p:cNvSpPr>
            <a:spLocks noGrp="1"/>
          </p:cNvSpPr>
          <p:nvPr>
            <p:ph type="body" sz="quarter" idx="13" hasCustomPrompt="1"/>
          </p:nvPr>
        </p:nvSpPr>
        <p:spPr>
          <a:xfrm>
            <a:off x="7819905" y="4982551"/>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36" name="文本占位符 40"/>
          <p:cNvSpPr>
            <a:spLocks noGrp="1"/>
          </p:cNvSpPr>
          <p:nvPr>
            <p:ph type="body" sz="quarter" idx="14" hasCustomPrompt="1"/>
          </p:nvPr>
        </p:nvSpPr>
        <p:spPr>
          <a:xfrm>
            <a:off x="7819905" y="4089102"/>
            <a:ext cx="307161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2" name="文本框 1"/>
          <p:cNvSpPr txBox="1"/>
          <p:nvPr userDrawn="1"/>
        </p:nvSpPr>
        <p:spPr>
          <a:xfrm>
            <a:off x="6809256" y="1360204"/>
            <a:ext cx="805046" cy="584775"/>
          </a:xfrm>
          <a:prstGeom prst="rect">
            <a:avLst/>
          </a:prstGeom>
          <a:noFill/>
        </p:spPr>
        <p:txBody>
          <a:bodyPr wrap="square" rtlCol="0">
            <a:spAutoFit/>
          </a:bodyPr>
          <a:lstStyle/>
          <a:p>
            <a:r>
              <a:rPr lang="en-US" altLang="zh-CN" sz="3200" b="1">
                <a:solidFill>
                  <a:srgbClr val="9A0001"/>
                </a:solidFill>
              </a:rPr>
              <a:t>01.</a:t>
            </a:r>
            <a:endParaRPr lang="zh-CN" altLang="en-US" sz="3200" b="1">
              <a:solidFill>
                <a:srgbClr val="9A0001"/>
              </a:solidFill>
            </a:endParaRPr>
          </a:p>
        </p:txBody>
      </p:sp>
      <p:sp>
        <p:nvSpPr>
          <p:cNvPr id="39" name="文本框 38"/>
          <p:cNvSpPr txBox="1"/>
          <p:nvPr userDrawn="1"/>
        </p:nvSpPr>
        <p:spPr>
          <a:xfrm>
            <a:off x="6809255" y="2253654"/>
            <a:ext cx="888575" cy="584775"/>
          </a:xfrm>
          <a:prstGeom prst="rect">
            <a:avLst/>
          </a:prstGeom>
          <a:noFill/>
        </p:spPr>
        <p:txBody>
          <a:bodyPr wrap="square" rtlCol="0">
            <a:spAutoFit/>
          </a:bodyPr>
          <a:lstStyle/>
          <a:p>
            <a:r>
              <a:rPr lang="en-US" altLang="zh-CN" sz="3200" b="1">
                <a:solidFill>
                  <a:srgbClr val="9A0001"/>
                </a:solidFill>
              </a:rPr>
              <a:t>02.</a:t>
            </a:r>
            <a:endParaRPr lang="zh-CN" altLang="en-US" sz="3200" b="1">
              <a:solidFill>
                <a:srgbClr val="9A0001"/>
              </a:solidFill>
            </a:endParaRPr>
          </a:p>
        </p:txBody>
      </p:sp>
      <p:sp>
        <p:nvSpPr>
          <p:cNvPr id="40" name="文本框 39"/>
          <p:cNvSpPr txBox="1"/>
          <p:nvPr userDrawn="1"/>
        </p:nvSpPr>
        <p:spPr>
          <a:xfrm>
            <a:off x="6809255" y="3148379"/>
            <a:ext cx="805047" cy="584775"/>
          </a:xfrm>
          <a:prstGeom prst="rect">
            <a:avLst/>
          </a:prstGeom>
          <a:noFill/>
        </p:spPr>
        <p:txBody>
          <a:bodyPr wrap="square" rtlCol="0">
            <a:spAutoFit/>
          </a:bodyPr>
          <a:lstStyle/>
          <a:p>
            <a:r>
              <a:rPr lang="en-US" altLang="zh-CN" sz="3200" b="1">
                <a:solidFill>
                  <a:srgbClr val="9A0001"/>
                </a:solidFill>
              </a:rPr>
              <a:t>03.</a:t>
            </a:r>
            <a:endParaRPr lang="zh-CN" altLang="en-US" sz="3200" b="1">
              <a:solidFill>
                <a:srgbClr val="9A0001"/>
              </a:solidFill>
            </a:endParaRPr>
          </a:p>
        </p:txBody>
      </p:sp>
      <p:sp>
        <p:nvSpPr>
          <p:cNvPr id="45" name="文本框 44"/>
          <p:cNvSpPr txBox="1"/>
          <p:nvPr userDrawn="1"/>
        </p:nvSpPr>
        <p:spPr>
          <a:xfrm>
            <a:off x="6809255" y="4021629"/>
            <a:ext cx="950325" cy="584775"/>
          </a:xfrm>
          <a:prstGeom prst="rect">
            <a:avLst/>
          </a:prstGeom>
          <a:noFill/>
        </p:spPr>
        <p:txBody>
          <a:bodyPr wrap="square" rtlCol="0">
            <a:spAutoFit/>
          </a:bodyPr>
          <a:lstStyle/>
          <a:p>
            <a:r>
              <a:rPr lang="en-US" altLang="zh-CN" sz="3200" b="1">
                <a:solidFill>
                  <a:srgbClr val="9A0001"/>
                </a:solidFill>
              </a:rPr>
              <a:t>04.</a:t>
            </a:r>
            <a:endParaRPr lang="zh-CN" altLang="en-US" sz="3200" b="1">
              <a:solidFill>
                <a:srgbClr val="9A0001"/>
              </a:solidFill>
            </a:endParaRPr>
          </a:p>
        </p:txBody>
      </p:sp>
      <p:sp>
        <p:nvSpPr>
          <p:cNvPr id="46" name="文本框 45"/>
          <p:cNvSpPr txBox="1"/>
          <p:nvPr userDrawn="1"/>
        </p:nvSpPr>
        <p:spPr>
          <a:xfrm>
            <a:off x="6809256" y="4921514"/>
            <a:ext cx="805046" cy="584775"/>
          </a:xfrm>
          <a:prstGeom prst="rect">
            <a:avLst/>
          </a:prstGeom>
          <a:noFill/>
        </p:spPr>
        <p:txBody>
          <a:bodyPr wrap="square" rtlCol="0">
            <a:spAutoFit/>
          </a:bodyPr>
          <a:lstStyle/>
          <a:p>
            <a:r>
              <a:rPr lang="en-US" altLang="zh-CN" sz="3200" b="1">
                <a:solidFill>
                  <a:srgbClr val="9A0001"/>
                </a:solidFill>
              </a:rPr>
              <a:t>05.</a:t>
            </a:r>
            <a:endParaRPr lang="zh-CN" altLang="en-US" sz="3200" b="1">
              <a:solidFill>
                <a:srgbClr val="9A0001"/>
              </a:solidFill>
            </a:endParaRPr>
          </a:p>
        </p:txBody>
      </p:sp>
      <p:grpSp>
        <p:nvGrpSpPr>
          <p:cNvPr id="47" name="组合 46"/>
          <p:cNvGrpSpPr/>
          <p:nvPr userDrawn="1"/>
        </p:nvGrpSpPr>
        <p:grpSpPr>
          <a:xfrm>
            <a:off x="2425132" y="3183822"/>
            <a:ext cx="1945700" cy="1941162"/>
            <a:chOff x="2105799" y="20055838"/>
            <a:chExt cx="6748090" cy="6732363"/>
          </a:xfrm>
          <a:solidFill>
            <a:schemeClr val="accent1"/>
          </a:solidFill>
        </p:grpSpPr>
        <p:sp>
          <p:nvSpPr>
            <p:cNvPr id="48"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49"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0"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1"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2"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3"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4"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5"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6"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7"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8"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59"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0"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1"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2"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3"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4"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5"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6"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7"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8"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9"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0"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grpSp>
      <p:sp>
        <p:nvSpPr>
          <p:cNvPr id="72"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pic>
        <p:nvPicPr>
          <p:cNvPr id="35" name="图形 34"/>
          <p:cNvPicPr>
            <a:picLocks noChangeAspect="1"/>
          </p:cNvPicPr>
          <p:nvPr userDrawn="1"/>
        </p:nvPicPr>
        <p:blipFill>
          <a:blip r:embed="rId2"/>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rPr>
                <a:t>目  录</a:t>
              </a:r>
              <a:endParaRPr kumimoji="0" lang="en-US" altLang="zh-CN"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90204"/>
                <a:ea typeface="Microsoft YaHei"/>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a:solidFill>
                  <a:srgbClr val="9A0001"/>
                </a:solidFill>
              </a:rPr>
              <a:t>01.</a:t>
            </a:r>
            <a:endParaRPr lang="zh-CN" altLang="en-US" sz="3200" b="1">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a:solidFill>
                  <a:srgbClr val="9A0001"/>
                </a:solidFill>
              </a:rPr>
              <a:t>02.</a:t>
            </a:r>
            <a:endParaRPr lang="zh-CN" altLang="en-US" sz="3200" b="1">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a:solidFill>
                  <a:srgbClr val="9A0001"/>
                </a:solidFill>
              </a:rPr>
              <a:t>03.</a:t>
            </a:r>
            <a:endParaRPr lang="zh-CN" altLang="en-US" sz="3200" b="1">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a:solidFill>
                  <a:srgbClr val="9A0001"/>
                </a:solidFill>
              </a:rPr>
              <a:t>04.</a:t>
            </a:r>
            <a:endParaRPr lang="zh-CN" altLang="en-US" sz="3200" b="1">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a:solidFill>
                  <a:srgbClr val="9A0001"/>
                </a:solidFill>
              </a:rPr>
              <a:t>05.</a:t>
            </a:r>
            <a:endParaRPr lang="zh-CN" altLang="en-US" sz="3200" b="1">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a:solidFill>
                  <a:srgbClr val="9A0001"/>
                </a:solidFill>
              </a:rPr>
              <a:t>06.</a:t>
            </a:r>
            <a:endParaRPr lang="zh-CN" altLang="en-US" sz="3200" b="1">
              <a:solidFill>
                <a:srgbClr val="9A0001"/>
              </a:solidFill>
            </a:endParaRPr>
          </a:p>
        </p:txBody>
      </p:sp>
      <p:sp>
        <p:nvSpPr>
          <p:cNvPr id="50"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9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a:t>XX</a:t>
            </a:r>
            <a:endParaRPr lang="zh-CN" altLang="en-US"/>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9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a:t>输入标题文本</a:t>
            </a:r>
          </a:p>
        </p:txBody>
      </p:sp>
      <p:pic>
        <p:nvPicPr>
          <p:cNvPr id="128" name="图形 127"/>
          <p:cNvPicPr>
            <a:picLocks noChangeAspect="1"/>
          </p:cNvPicPr>
          <p:nvPr userDrawn="1"/>
        </p:nvPicPr>
        <p:blipFill>
          <a:blip r:embed="rId2"/>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a:ln>
                  <a:noFill/>
                </a:ln>
                <a:solidFill>
                  <a:prstClr val="white"/>
                </a:solidFill>
                <a:effectLst/>
                <a:uLnTx/>
                <a:uFillTx/>
                <a:latin typeface="Arial" panose="020B0604020202090204"/>
                <a:ea typeface="Microsoft YaHei"/>
                <a:cs typeface="+mn-ea"/>
              </a:rPr>
              <a:t>PART</a:t>
            </a:r>
            <a:endParaRPr kumimoji="0" lang="zh-CN" altLang="en-US" sz="4000" b="0" i="0" u="none" strike="noStrike" kern="1200" cap="none" spc="0" normalizeH="0" baseline="0">
              <a:ln>
                <a:noFill/>
              </a:ln>
              <a:solidFill>
                <a:prstClr val="white"/>
              </a:solidFill>
              <a:effectLst/>
              <a:uLnTx/>
              <a:uFillTx/>
              <a:latin typeface="Arial" panose="020B0604020202090204"/>
              <a:ea typeface="Microsoft YaHei"/>
              <a:cs typeface="+mn-ea"/>
            </a:endParaRPr>
          </a:p>
        </p:txBody>
      </p:sp>
      <p:sp>
        <p:nvSpPr>
          <p:cNvPr id="72"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90204"/>
                <a:ea typeface="Microsoft YaHei"/>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a:t>单击此处编辑结束语</a:t>
            </a:r>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90204"/>
                <a:ea typeface="Microsoft YaHei"/>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单击此处编辑作者信息</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p:cNvSpPr/>
          <p:nvPr userDrawn="1"/>
        </p:nvSpPr>
        <p:spPr>
          <a:xfrm>
            <a:off x="-1" y="0"/>
            <a:ext cx="6096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pic>
        <p:nvPicPr>
          <p:cNvPr id="35" name="图形 34"/>
          <p:cNvPicPr>
            <a:picLocks noChangeAspect="1"/>
          </p:cNvPicPr>
          <p:nvPr userDrawn="1"/>
        </p:nvPicPr>
        <p:blipFill>
          <a:blip r:embed="rId2"/>
          <a:stretch>
            <a:fillRect/>
          </a:stretch>
        </p:blipFill>
        <p:spPr>
          <a:xfrm>
            <a:off x="-1601832" y="3365787"/>
            <a:ext cx="6665290" cy="4818286"/>
          </a:xfrm>
          <a:prstGeom prst="rect">
            <a:avLst/>
          </a:prstGeom>
        </p:spPr>
      </p:pic>
      <p:sp>
        <p:nvSpPr>
          <p:cNvPr id="49" name="矩形 48"/>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grpSp>
        <p:nvGrpSpPr>
          <p:cNvPr id="8" name="组合 7"/>
          <p:cNvGrpSpPr/>
          <p:nvPr userDrawn="1"/>
        </p:nvGrpSpPr>
        <p:grpSpPr>
          <a:xfrm>
            <a:off x="2296213" y="1033221"/>
            <a:ext cx="2354895" cy="1876405"/>
            <a:chOff x="2202591" y="1033221"/>
            <a:chExt cx="2354895" cy="1876405"/>
          </a:xfrm>
        </p:grpSpPr>
        <p:sp>
          <p:nvSpPr>
            <p:cNvPr id="9" name="标题 1"/>
            <p:cNvSpPr txBox="1"/>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defRPr/>
              </a:pPr>
              <a:r>
                <a:rPr kumimoji="0" lang="zh-CN" altLang="en-US"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rPr>
                <a:t>目  录</a:t>
              </a:r>
              <a:endParaRPr kumimoji="0" lang="en-US" altLang="zh-CN" sz="5400" b="1" i="0" u="none" strike="noStrike" kern="2200" cap="none" spc="0" normalizeH="0" baseline="0" noProof="0">
                <a:ln>
                  <a:noFill/>
                </a:ln>
                <a:solidFill>
                  <a:schemeClr val="accent1"/>
                </a:solidFill>
                <a:effectLst/>
                <a:uLnTx/>
                <a:uFillTx/>
                <a:latin typeface="Arial" panose="020B0604020202090204"/>
                <a:ea typeface="Microsoft YaHei"/>
                <a:cs typeface="+mn-ea"/>
                <a:sym typeface="+mn-lt"/>
              </a:endParaRPr>
            </a:p>
          </p:txBody>
        </p:sp>
        <p:sp>
          <p:nvSpPr>
            <p:cNvPr id="10" name="文本框 9"/>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rPr>
                <a:t>CONTENTS</a:t>
              </a:r>
              <a:endParaRPr kumimoji="0" lang="zh-CN" altLang="en-US" sz="2400" b="0" i="0" u="none" strike="noStrike" kern="2200" cap="none" spc="-20" normalizeH="0" baseline="0" noProof="0">
                <a:ln>
                  <a:noFill/>
                </a:ln>
                <a:solidFill>
                  <a:schemeClr val="accent1"/>
                </a:solidFill>
                <a:effectLst/>
                <a:uLnTx/>
                <a:uFillTx/>
                <a:latin typeface="Arial" panose="020B060402020209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20" normalizeH="0" baseline="0" noProof="0">
                <a:ln>
                  <a:noFill/>
                </a:ln>
                <a:solidFill>
                  <a:schemeClr val="accent1"/>
                </a:solidFill>
                <a:effectLst/>
                <a:uLnTx/>
                <a:uFillTx/>
                <a:latin typeface="Arial" panose="020B0604020202090204"/>
                <a:ea typeface="Microsoft YaHei"/>
                <a:cs typeface="+mn-ea"/>
                <a:sym typeface="+mn-lt"/>
              </a:endParaRPr>
            </a:p>
          </p:txBody>
        </p:sp>
      </p:grpSp>
      <p:grpSp>
        <p:nvGrpSpPr>
          <p:cNvPr id="11" name="组合 10"/>
          <p:cNvGrpSpPr/>
          <p:nvPr userDrawn="1"/>
        </p:nvGrpSpPr>
        <p:grpSpPr>
          <a:xfrm>
            <a:off x="2425132" y="3183822"/>
            <a:ext cx="1945700" cy="1941162"/>
            <a:chOff x="2105799" y="20055838"/>
            <a:chExt cx="6748090" cy="6732363"/>
          </a:xfrm>
          <a:solidFill>
            <a:schemeClr val="accent1"/>
          </a:solidFill>
        </p:grpSpPr>
        <p:sp>
          <p:nvSpPr>
            <p:cNvPr id="1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2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34" name="Freeform 71"/>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grpSp>
      <p:sp>
        <p:nvSpPr>
          <p:cNvPr id="41" name="文本占位符 40"/>
          <p:cNvSpPr>
            <a:spLocks noGrp="1"/>
          </p:cNvSpPr>
          <p:nvPr>
            <p:ph type="body" sz="quarter" idx="10" hasCustomPrompt="1"/>
          </p:nvPr>
        </p:nvSpPr>
        <p:spPr>
          <a:xfrm>
            <a:off x="7819905" y="131731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2" name="文本占位符 40"/>
          <p:cNvSpPr>
            <a:spLocks noGrp="1"/>
          </p:cNvSpPr>
          <p:nvPr>
            <p:ph type="body" sz="quarter" idx="11" hasCustomPrompt="1"/>
          </p:nvPr>
        </p:nvSpPr>
        <p:spPr>
          <a:xfrm>
            <a:off x="7819905" y="206788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3" name="文本占位符 40"/>
          <p:cNvSpPr>
            <a:spLocks noGrp="1"/>
          </p:cNvSpPr>
          <p:nvPr>
            <p:ph type="body" sz="quarter" idx="12" hasCustomPrompt="1"/>
          </p:nvPr>
        </p:nvSpPr>
        <p:spPr>
          <a:xfrm>
            <a:off x="7819905" y="281845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4" name="文本占位符 40"/>
          <p:cNvSpPr>
            <a:spLocks noGrp="1"/>
          </p:cNvSpPr>
          <p:nvPr>
            <p:ph type="body" sz="quarter" idx="13" hasCustomPrompt="1"/>
          </p:nvPr>
        </p:nvSpPr>
        <p:spPr>
          <a:xfrm>
            <a:off x="7819905" y="431959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36" name="文本占位符 40"/>
          <p:cNvSpPr>
            <a:spLocks noGrp="1"/>
          </p:cNvSpPr>
          <p:nvPr>
            <p:ph type="body" sz="quarter" idx="14" hasCustomPrompt="1"/>
          </p:nvPr>
        </p:nvSpPr>
        <p:spPr>
          <a:xfrm>
            <a:off x="7819905" y="3569022"/>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2" name="文本框 1"/>
          <p:cNvSpPr txBox="1"/>
          <p:nvPr userDrawn="1"/>
        </p:nvSpPr>
        <p:spPr>
          <a:xfrm>
            <a:off x="6809256" y="1268764"/>
            <a:ext cx="675822" cy="584775"/>
          </a:xfrm>
          <a:prstGeom prst="rect">
            <a:avLst/>
          </a:prstGeom>
          <a:noFill/>
        </p:spPr>
        <p:txBody>
          <a:bodyPr wrap="square" rtlCol="0">
            <a:spAutoFit/>
          </a:bodyPr>
          <a:lstStyle/>
          <a:p>
            <a:r>
              <a:rPr lang="en-US" altLang="zh-CN" sz="3200" b="1">
                <a:solidFill>
                  <a:srgbClr val="9A0001"/>
                </a:solidFill>
              </a:rPr>
              <a:t>01.</a:t>
            </a:r>
            <a:endParaRPr lang="zh-CN" altLang="en-US" sz="3200" b="1">
              <a:solidFill>
                <a:srgbClr val="9A0001"/>
              </a:solidFill>
            </a:endParaRPr>
          </a:p>
        </p:txBody>
      </p:sp>
      <p:sp>
        <p:nvSpPr>
          <p:cNvPr id="39" name="文本框 38"/>
          <p:cNvSpPr txBox="1"/>
          <p:nvPr userDrawn="1"/>
        </p:nvSpPr>
        <p:spPr>
          <a:xfrm>
            <a:off x="6809256" y="2016836"/>
            <a:ext cx="675822" cy="584775"/>
          </a:xfrm>
          <a:prstGeom prst="rect">
            <a:avLst/>
          </a:prstGeom>
          <a:noFill/>
        </p:spPr>
        <p:txBody>
          <a:bodyPr wrap="square" rtlCol="0">
            <a:spAutoFit/>
          </a:bodyPr>
          <a:lstStyle/>
          <a:p>
            <a:r>
              <a:rPr lang="en-US" altLang="zh-CN" sz="3200" b="1">
                <a:solidFill>
                  <a:srgbClr val="9A0001"/>
                </a:solidFill>
              </a:rPr>
              <a:t>02.</a:t>
            </a:r>
            <a:endParaRPr lang="zh-CN" altLang="en-US" sz="3200" b="1">
              <a:solidFill>
                <a:srgbClr val="9A0001"/>
              </a:solidFill>
            </a:endParaRPr>
          </a:p>
        </p:txBody>
      </p:sp>
      <p:sp>
        <p:nvSpPr>
          <p:cNvPr id="40" name="文本框 39"/>
          <p:cNvSpPr txBox="1"/>
          <p:nvPr userDrawn="1"/>
        </p:nvSpPr>
        <p:spPr>
          <a:xfrm>
            <a:off x="6809256" y="2764908"/>
            <a:ext cx="675822" cy="584775"/>
          </a:xfrm>
          <a:prstGeom prst="rect">
            <a:avLst/>
          </a:prstGeom>
          <a:noFill/>
        </p:spPr>
        <p:txBody>
          <a:bodyPr wrap="square" rtlCol="0">
            <a:spAutoFit/>
          </a:bodyPr>
          <a:lstStyle/>
          <a:p>
            <a:r>
              <a:rPr lang="en-US" altLang="zh-CN" sz="3200" b="1">
                <a:solidFill>
                  <a:srgbClr val="9A0001"/>
                </a:solidFill>
              </a:rPr>
              <a:t>03.</a:t>
            </a:r>
            <a:endParaRPr lang="zh-CN" altLang="en-US" sz="3200" b="1">
              <a:solidFill>
                <a:srgbClr val="9A0001"/>
              </a:solidFill>
            </a:endParaRPr>
          </a:p>
        </p:txBody>
      </p:sp>
      <p:sp>
        <p:nvSpPr>
          <p:cNvPr id="45" name="文本框 44"/>
          <p:cNvSpPr txBox="1"/>
          <p:nvPr userDrawn="1"/>
        </p:nvSpPr>
        <p:spPr>
          <a:xfrm>
            <a:off x="6809256" y="3512980"/>
            <a:ext cx="675822" cy="584775"/>
          </a:xfrm>
          <a:prstGeom prst="rect">
            <a:avLst/>
          </a:prstGeom>
          <a:noFill/>
        </p:spPr>
        <p:txBody>
          <a:bodyPr wrap="square" rtlCol="0">
            <a:spAutoFit/>
          </a:bodyPr>
          <a:lstStyle/>
          <a:p>
            <a:r>
              <a:rPr lang="en-US" altLang="zh-CN" sz="3200" b="1">
                <a:solidFill>
                  <a:srgbClr val="9A0001"/>
                </a:solidFill>
              </a:rPr>
              <a:t>04.</a:t>
            </a:r>
            <a:endParaRPr lang="zh-CN" altLang="en-US" sz="3200" b="1">
              <a:solidFill>
                <a:srgbClr val="9A0001"/>
              </a:solidFill>
            </a:endParaRPr>
          </a:p>
        </p:txBody>
      </p:sp>
      <p:sp>
        <p:nvSpPr>
          <p:cNvPr id="46" name="文本框 45"/>
          <p:cNvSpPr txBox="1"/>
          <p:nvPr userDrawn="1"/>
        </p:nvSpPr>
        <p:spPr>
          <a:xfrm>
            <a:off x="6809256" y="4261052"/>
            <a:ext cx="675822" cy="584775"/>
          </a:xfrm>
          <a:prstGeom prst="rect">
            <a:avLst/>
          </a:prstGeom>
          <a:noFill/>
        </p:spPr>
        <p:txBody>
          <a:bodyPr wrap="square" rtlCol="0">
            <a:spAutoFit/>
          </a:bodyPr>
          <a:lstStyle/>
          <a:p>
            <a:r>
              <a:rPr lang="en-US" altLang="zh-CN" sz="3200" b="1">
                <a:solidFill>
                  <a:srgbClr val="9A0001"/>
                </a:solidFill>
              </a:rPr>
              <a:t>05.</a:t>
            </a:r>
            <a:endParaRPr lang="zh-CN" altLang="en-US" sz="3200" b="1">
              <a:solidFill>
                <a:srgbClr val="9A0001"/>
              </a:solidFill>
            </a:endParaRPr>
          </a:p>
        </p:txBody>
      </p:sp>
      <p:sp>
        <p:nvSpPr>
          <p:cNvPr id="47" name="文本占位符 40"/>
          <p:cNvSpPr>
            <a:spLocks noGrp="1"/>
          </p:cNvSpPr>
          <p:nvPr>
            <p:ph type="body" sz="quarter" idx="15" hasCustomPrompt="1"/>
          </p:nvPr>
        </p:nvSpPr>
        <p:spPr>
          <a:xfrm>
            <a:off x="7819905" y="5070163"/>
            <a:ext cx="306145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a:t>输入目录标题</a:t>
            </a:r>
          </a:p>
        </p:txBody>
      </p:sp>
      <p:sp>
        <p:nvSpPr>
          <p:cNvPr id="48" name="文本框 47"/>
          <p:cNvSpPr txBox="1"/>
          <p:nvPr userDrawn="1"/>
        </p:nvSpPr>
        <p:spPr>
          <a:xfrm>
            <a:off x="6809256" y="5009126"/>
            <a:ext cx="675822" cy="584775"/>
          </a:xfrm>
          <a:prstGeom prst="rect">
            <a:avLst/>
          </a:prstGeom>
          <a:noFill/>
        </p:spPr>
        <p:txBody>
          <a:bodyPr wrap="square" rtlCol="0">
            <a:spAutoFit/>
          </a:bodyPr>
          <a:lstStyle/>
          <a:p>
            <a:r>
              <a:rPr lang="en-US" altLang="zh-CN" sz="3200" b="1">
                <a:solidFill>
                  <a:srgbClr val="9A0001"/>
                </a:solidFill>
              </a:rPr>
              <a:t>06.</a:t>
            </a:r>
            <a:endParaRPr lang="zh-CN" altLang="en-US" sz="3200" b="1">
              <a:solidFill>
                <a:srgbClr val="9A0001"/>
              </a:solidFill>
            </a:endParaRPr>
          </a:p>
        </p:txBody>
      </p:sp>
      <p:sp>
        <p:nvSpPr>
          <p:cNvPr id="50"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5"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p:cNvGrpSpPr/>
          <p:nvPr userDrawn="1"/>
        </p:nvGrpSpPr>
        <p:grpSpPr>
          <a:xfrm>
            <a:off x="528706" y="867990"/>
            <a:ext cx="2433027" cy="0"/>
            <a:chOff x="7460343" y="1311756"/>
            <a:chExt cx="2433027" cy="0"/>
          </a:xfrm>
        </p:grpSpPr>
        <p:cxnSp>
          <p:nvCxnSpPr>
            <p:cNvPr id="64" name="直接连接符 63"/>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7"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5"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71" name="文本框 70"/>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58"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
        <p:nvSpPr>
          <p:cNvPr id="2"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a:t>单击此处修改图片</a:t>
            </a:r>
          </a:p>
        </p:txBody>
      </p:sp>
      <p:sp>
        <p:nvSpPr>
          <p:cNvPr id="65"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0" y="1196753"/>
            <a:ext cx="12192000" cy="3121152"/>
          </a:xfrm>
        </p:spPr>
        <p:txBody>
          <a:bodyPr anchor="ctr"/>
          <a:lstStyle>
            <a:lvl1pPr algn="ctr">
              <a:defRPr/>
            </a:lvl1pPr>
          </a:lstStyle>
          <a:p>
            <a:r>
              <a:rPr lang="zh-CN" altLang="en-US"/>
              <a:t>单击此处修改图片</a:t>
            </a:r>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6" name="图片占位符 65"/>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a:t>点击此处修改图片</a:t>
            </a:r>
          </a:p>
        </p:txBody>
      </p:sp>
      <p:sp>
        <p:nvSpPr>
          <p:cNvPr id="65"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90204" pitchFamily="34" charset="0"/>
              <a:buChar char="•"/>
              <a:defRPr lang="zh-CN" altLang="en-US" sz="2800" kern="1200" dirty="0">
                <a:solidFill>
                  <a:schemeClr val="tx1"/>
                </a:solidFill>
                <a:latin typeface="+mn-ea"/>
                <a:ea typeface="+mn-ea"/>
                <a:cs typeface="+mn-cs"/>
              </a:defRPr>
            </a:lvl1pPr>
          </a:lstStyle>
          <a:p>
            <a:r>
              <a:rPr lang="zh-CN" altLang="en-US"/>
              <a:t>单击此处修改图片</a:t>
            </a:r>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3" name="图片占位符 2"/>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4" name="图片占位符 3"/>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5" name="图片占位符 4"/>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a:t>单击修改图片</a:t>
            </a:r>
          </a:p>
        </p:txBody>
      </p:sp>
      <p:sp>
        <p:nvSpPr>
          <p:cNvPr id="6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cxnSp>
        <p:nvCxnSpPr>
          <p:cNvPr id="70" name="直接连接符 69"/>
          <p:cNvCxnSpPr/>
          <p:nvPr/>
        </p:nvCxnSpPr>
        <p:spPr>
          <a:xfrm>
            <a:off x="996403" y="3428999"/>
            <a:ext cx="37739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userDrawn="1">
            <p:ph type="body" sz="quarter" idx="10" hasCustomPrompt="1"/>
          </p:nvPr>
        </p:nvSpPr>
        <p:spPr>
          <a:xfrm>
            <a:off x="2465501" y="2552244"/>
            <a:ext cx="5716686" cy="707886"/>
          </a:xfrm>
        </p:spPr>
        <p:txBody>
          <a:bodyPr anchor="ctr" anchorCtr="0">
            <a:normAutofit/>
          </a:bodyPr>
          <a:lstStyle>
            <a:lvl1pPr marL="0" indent="0">
              <a:buFontTx/>
              <a:buNone/>
              <a:defRPr kumimoji="0" lang="zh-CN" altLang="en-US" sz="4000" b="1" i="0" u="none" strike="noStrike" kern="1200" cap="none" spc="0" normalizeH="0" baseline="0" dirty="0" smtClean="0">
                <a:ln>
                  <a:noFill/>
                </a:ln>
                <a:solidFill>
                  <a:prstClr val="white"/>
                </a:solidFill>
                <a:effectLst/>
                <a:uLnTx/>
                <a:uFillTx/>
                <a:latin typeface="Arial" panose="020B060402020209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a:t>XX</a:t>
            </a:r>
            <a:endParaRPr lang="zh-CN" altLang="en-US"/>
          </a:p>
        </p:txBody>
      </p:sp>
      <p:sp>
        <p:nvSpPr>
          <p:cNvPr id="127" name="文本占位符 3"/>
          <p:cNvSpPr>
            <a:spLocks noGrp="1"/>
          </p:cNvSpPr>
          <p:nvPr>
            <p:ph type="body" sz="quarter" idx="11" hasCustomPrompt="1"/>
          </p:nvPr>
        </p:nvSpPr>
        <p:spPr>
          <a:xfrm>
            <a:off x="882188" y="3684327"/>
            <a:ext cx="7299999" cy="887667"/>
          </a:xfrm>
        </p:spPr>
        <p:txBody>
          <a:bodyPr>
            <a:noAutofit/>
          </a:bodyPr>
          <a:lstStyle>
            <a:lvl1pPr marL="0" indent="0">
              <a:buFontTx/>
              <a:buNone/>
              <a:defRPr lang="zh-CN" altLang="en-US" sz="4800" b="1" kern="1200" spc="400" dirty="0" smtClean="0">
                <a:solidFill>
                  <a:prstClr val="white"/>
                </a:solidFill>
                <a:latin typeface="Arial" panose="020B060402020209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a:t>输入标题文本</a:t>
            </a:r>
          </a:p>
        </p:txBody>
      </p:sp>
      <p:pic>
        <p:nvPicPr>
          <p:cNvPr id="128" name="图形 127"/>
          <p:cNvPicPr>
            <a:picLocks noChangeAspect="1"/>
          </p:cNvPicPr>
          <p:nvPr userDrawn="1"/>
        </p:nvPicPr>
        <p:blipFill>
          <a:blip r:embed="rId2"/>
          <a:stretch>
            <a:fillRect/>
          </a:stretch>
        </p:blipFill>
        <p:spPr>
          <a:xfrm>
            <a:off x="8863687" y="1559486"/>
            <a:ext cx="5172316" cy="3739027"/>
          </a:xfrm>
          <a:prstGeom prst="rect">
            <a:avLst/>
          </a:prstGeom>
        </p:spPr>
      </p:pic>
      <p:grpSp>
        <p:nvGrpSpPr>
          <p:cNvPr id="62" name="组合 61"/>
          <p:cNvGrpSpPr/>
          <p:nvPr userDrawn="1"/>
        </p:nvGrpSpPr>
        <p:grpSpPr>
          <a:xfrm>
            <a:off x="1654090" y="1145460"/>
            <a:ext cx="1477533" cy="108755"/>
            <a:chOff x="4616246" y="3878362"/>
            <a:chExt cx="5571416" cy="410087"/>
          </a:xfrm>
          <a:solidFill>
            <a:schemeClr val="tx1">
              <a:alpha val="80000"/>
            </a:schemeClr>
          </a:solidFill>
        </p:grpSpPr>
        <p:sp>
          <p:nvSpPr>
            <p:cNvPr id="63"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4"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5"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7"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8"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9"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1"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29"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0"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1"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2"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3"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4"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5"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6"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37"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38" name="组合 137"/>
          <p:cNvGrpSpPr/>
          <p:nvPr userDrawn="1"/>
        </p:nvGrpSpPr>
        <p:grpSpPr>
          <a:xfrm>
            <a:off x="1651541" y="660313"/>
            <a:ext cx="1483481" cy="423973"/>
            <a:chOff x="4606634" y="2048989"/>
            <a:chExt cx="5593843" cy="1598699"/>
          </a:xfrm>
          <a:solidFill>
            <a:schemeClr val="accent1">
              <a:alpha val="80000"/>
            </a:schemeClr>
          </a:solidFill>
        </p:grpSpPr>
        <p:sp>
          <p:nvSpPr>
            <p:cNvPr id="139"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0"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1"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2"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3"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4"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5"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6"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7"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8"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51" name="组合 150"/>
          <p:cNvGrpSpPr/>
          <p:nvPr userDrawn="1"/>
        </p:nvGrpSpPr>
        <p:grpSpPr>
          <a:xfrm>
            <a:off x="882188" y="613507"/>
            <a:ext cx="664422" cy="662874"/>
            <a:chOff x="2105799" y="20055838"/>
            <a:chExt cx="6748090" cy="6732363"/>
          </a:xfrm>
          <a:solidFill>
            <a:schemeClr val="accent1">
              <a:alpha val="80000"/>
            </a:schemeClr>
          </a:solidFill>
        </p:grpSpPr>
        <p:sp>
          <p:nvSpPr>
            <p:cNvPr id="152"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3"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4"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5"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6"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7"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8"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59"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0"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1"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2"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3"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4"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5"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6"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7"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8"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69"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0"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1"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2"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3"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74"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sp>
        <p:nvSpPr>
          <p:cNvPr id="5" name="矩形 4"/>
          <p:cNvSpPr/>
          <p:nvPr userDrawn="1"/>
        </p:nvSpPr>
        <p:spPr>
          <a:xfrm>
            <a:off x="875308" y="2536911"/>
            <a:ext cx="1503040" cy="707886"/>
          </a:xfrm>
          <a:prstGeom prst="rect">
            <a:avLst/>
          </a:prstGeom>
        </p:spPr>
        <p:txBody>
          <a:bodyPr wrap="none">
            <a:spAutoFit/>
          </a:bodyPr>
          <a:lstStyle/>
          <a:p>
            <a:r>
              <a:rPr kumimoji="0" lang="en-US" altLang="zh-CN" sz="4000" b="0" i="0" u="none" strike="noStrike" kern="1200" cap="none" spc="0" normalizeH="0" baseline="0">
                <a:ln>
                  <a:noFill/>
                </a:ln>
                <a:solidFill>
                  <a:prstClr val="white"/>
                </a:solidFill>
                <a:effectLst/>
                <a:uLnTx/>
                <a:uFillTx/>
                <a:latin typeface="Arial" panose="020B0604020202090204"/>
                <a:ea typeface="Microsoft YaHei"/>
                <a:cs typeface="+mn-ea"/>
              </a:rPr>
              <a:t>PART</a:t>
            </a:r>
            <a:endParaRPr kumimoji="0" lang="zh-CN" altLang="en-US" sz="4000" b="0" i="0" u="none" strike="noStrike" kern="1200" cap="none" spc="0" normalizeH="0" baseline="0">
              <a:ln>
                <a:noFill/>
              </a:ln>
              <a:solidFill>
                <a:prstClr val="white"/>
              </a:solidFill>
              <a:effectLst/>
              <a:uLnTx/>
              <a:uFillTx/>
              <a:latin typeface="Arial" panose="020B0604020202090204"/>
              <a:ea typeface="Microsoft YaHei"/>
              <a:cs typeface="+mn-ea"/>
            </a:endParaRPr>
          </a:p>
        </p:txBody>
      </p:sp>
      <p:sp>
        <p:nvSpPr>
          <p:cNvPr id="72"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a:t>单击此处修改图片</a:t>
            </a:r>
          </a:p>
        </p:txBody>
      </p:sp>
      <p:sp>
        <p:nvSpPr>
          <p:cNvPr id="65"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2546350" y="1186670"/>
            <a:ext cx="6170930" cy="2242330"/>
          </a:xfrm>
        </p:spPr>
        <p:txBody>
          <a:bodyPr/>
          <a:lstStyle/>
          <a:p>
            <a:endParaRPr lang="zh-CN" altLang="en-US"/>
          </a:p>
        </p:txBody>
      </p:sp>
      <p:sp>
        <p:nvSpPr>
          <p:cNvPr id="3" name="图片占位符 2"/>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p:cNvSpPr>
            <a:spLocks noGrp="1"/>
          </p:cNvSpPr>
          <p:nvPr>
            <p:ph type="pic" sz="quarter" idx="13"/>
          </p:nvPr>
        </p:nvSpPr>
        <p:spPr>
          <a:xfrm>
            <a:off x="8839200" y="1186670"/>
            <a:ext cx="2499360" cy="4767090"/>
          </a:xfrm>
          <a:prstGeom prst="rect">
            <a:avLst/>
          </a:prstGeom>
        </p:spPr>
        <p:txBody>
          <a:bodyPr/>
          <a:lstStyle/>
          <a:p>
            <a:endParaRPr lang="zh-CN" altLang="en-US"/>
          </a:p>
        </p:txBody>
      </p:sp>
      <p:sp>
        <p:nvSpPr>
          <p:cNvPr id="67"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2" name="图片占位符 1"/>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p:transition spd="slow">
    <p:push dir="u"/>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1_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46331" cy="369332"/>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2025170"/>
          </a:xfrm>
          <a:prstGeom prst="rect">
            <a:avLst/>
          </a:prstGeom>
        </p:spPr>
        <p:txBody>
          <a:bodyPr wrap="square">
            <a:spAutoFit/>
          </a:bodyPr>
          <a:lstStyle/>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使用说明 </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2585323"/>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模板为作者原创，著作权归作者所有。</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您仅可以个人非商业用途使用本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未经权利人书面明确授权，不可将信息内容的全部或部分用于出售，或以出租、出借、转让、分销、发布等其他任何方式供他人使用</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a:t>
            </a:r>
            <a:r>
              <a:rPr kumimoji="0" lang="zh-CN" altLang="en-US" sz="1400" b="0" i="0" u="none" strike="noStrike" kern="1200" cap="none" spc="0" normalizeH="0" baseline="0" noProof="0">
                <a:ln>
                  <a:noFill/>
                </a:ln>
                <a:solidFill>
                  <a:prstClr val="white"/>
                </a:solidFill>
                <a:effectLst/>
                <a:uLnTx/>
                <a:uFillTx/>
                <a:latin typeface="+mn-lt"/>
                <a:ea typeface="微软雅黑" charset="0"/>
                <a:cs typeface="+mn-cs"/>
              </a:rPr>
              <a:t>否则将承担法律责任。</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尊重知识产权并注重保护用户享有的各项权利。</a:t>
            </a:r>
            <a:endPar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endParaRPr>
          </a:p>
          <a:p>
            <a:pPr marL="0" marR="0" lvl="0" indent="0" defTabSz="608965"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OfficePLUS</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拥有对本</a:t>
            </a:r>
            <a:r>
              <a:rPr kumimoji="0" lang="en-US" altLang="zh-CN" sz="1400" b="0" i="0" u="none" strike="noStrike" kern="0" cap="none" spc="0" normalizeH="0" baseline="0" noProof="0">
                <a:ln>
                  <a:noFill/>
                </a:ln>
                <a:solidFill>
                  <a:srgbClr val="FFFFFF"/>
                </a:solidFill>
                <a:effectLst/>
                <a:uLnTx/>
                <a:uFillTx/>
                <a:latin typeface="Segoe UI Light"/>
                <a:ea typeface="微软雅黑"/>
                <a:cs typeface="Segoe UI Light"/>
              </a:rPr>
              <a:t>PPT</a:t>
            </a:r>
            <a:r>
              <a:rPr kumimoji="0" lang="zh-CN" altLang="en-US" sz="1400" b="0" i="0" u="none" strike="noStrike" kern="0" cap="none" spc="0" normalizeH="0" baseline="0" noProof="0">
                <a:ln>
                  <a:noFill/>
                </a:ln>
                <a:solidFill>
                  <a:srgbClr val="FFFFFF"/>
                </a:solidFill>
                <a:effectLst/>
                <a:uLnTx/>
                <a:uFillTx/>
                <a:latin typeface="Segoe UI Light"/>
                <a:ea typeface="微软雅黑"/>
                <a:cs typeface="Segoe UI Light"/>
              </a:rPr>
              <a:t>模板进行展示、报道、宣传及用于市场活动的权利，若在比赛或商业应用过程中发生版权纠纷，其法律责任由作者本人承担。</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8965"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a:ln>
                <a:noFill/>
              </a:ln>
              <a:solidFill>
                <a:prstClr val="white"/>
              </a:solidFill>
              <a:effectLst/>
              <a:uLnTx/>
              <a:uFillTx/>
              <a:latin typeface="Segoe UI Light"/>
              <a:ea typeface="微软雅黑" charset="0"/>
              <a:cs typeface="Segoe UI Light"/>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自定义版式">
    <p:bg>
      <p:bgPr>
        <a:solidFill>
          <a:schemeClr val="tx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duotone>
              <a:schemeClr val="bg2">
                <a:shade val="45000"/>
                <a:satMod val="135000"/>
              </a:schemeClr>
              <a:prstClr val="white"/>
            </a:duotone>
          </a:blip>
          <a:srcRect r="27993"/>
          <a:stretch>
            <a:fillRect/>
          </a:stretch>
        </p:blipFill>
        <p:spPr>
          <a:xfrm>
            <a:off x="1" y="-5557"/>
            <a:ext cx="12192000" cy="6863557"/>
          </a:xfrm>
          <a:prstGeom prst="rect">
            <a:avLst/>
          </a:prstGeom>
        </p:spPr>
      </p:pic>
      <p:sp>
        <p:nvSpPr>
          <p:cNvPr id="4" name="矩形 3"/>
          <p:cNvSpPr/>
          <p:nvPr userDrawn="1"/>
        </p:nvSpPr>
        <p:spPr>
          <a:xfrm>
            <a:off x="-3" y="2077796"/>
            <a:ext cx="12192000" cy="4780204"/>
          </a:xfrm>
          <a:prstGeom prst="rect">
            <a:avLst/>
          </a:prstGeom>
          <a:gradFill>
            <a:gsLst>
              <a:gs pos="0">
                <a:srgbClr val="010000">
                  <a:alpha val="0"/>
                </a:srgbClr>
              </a:gs>
              <a:gs pos="100000">
                <a:srgbClr val="01000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5" name="矩形 4"/>
          <p:cNvSpPr/>
          <p:nvPr userDrawn="1"/>
        </p:nvSpPr>
        <p:spPr>
          <a:xfrm rot="10800000">
            <a:off x="-1" y="-5557"/>
            <a:ext cx="12191999" cy="3217764"/>
          </a:xfrm>
          <a:prstGeom prst="rect">
            <a:avLst/>
          </a:prstGeom>
          <a:gradFill>
            <a:gsLst>
              <a:gs pos="0">
                <a:srgbClr val="010000">
                  <a:alpha val="0"/>
                </a:srgbClr>
              </a:gs>
              <a:gs pos="100000">
                <a:srgbClr val="01000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6" name="矩形 5"/>
          <p:cNvSpPr/>
          <p:nvPr userDrawn="1"/>
        </p:nvSpPr>
        <p:spPr>
          <a:xfrm>
            <a:off x="-1" y="0"/>
            <a:ext cx="12192001" cy="6811864"/>
          </a:xfrm>
          <a:prstGeom prst="rect">
            <a:avLst/>
          </a:prstGeom>
          <a:solidFill>
            <a:srgbClr val="080304">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等线" panose="02010600030101010101" pitchFamily="2" charset="-122"/>
              <a:cs typeface="+mn-cs"/>
            </a:endParaRPr>
          </a:p>
        </p:txBody>
      </p:sp>
      <p:sp>
        <p:nvSpPr>
          <p:cNvPr id="7" name="文本框 6"/>
          <p:cNvSpPr txBox="1"/>
          <p:nvPr userDrawn="1"/>
        </p:nvSpPr>
        <p:spPr>
          <a:xfrm>
            <a:off x="4760680" y="564634"/>
            <a:ext cx="2670634" cy="369332"/>
          </a:xfrm>
          <a:prstGeom prst="rect">
            <a:avLst/>
          </a:prstGeom>
          <a:noFill/>
        </p:spPr>
        <p:txBody>
          <a:bodyPr wrap="square" rtlCol="0">
            <a:spAutoFit/>
          </a:bodyPr>
          <a:lstStyle>
            <a:defPPr>
              <a:defRPr lang="en-US"/>
            </a:defPPr>
            <a:lvl1pPr algn="dist">
              <a:defRPr sz="1600">
                <a:solidFill>
                  <a:schemeClr val="bg1"/>
                </a:solidFill>
                <a:latin typeface="+mj-ea"/>
                <a:ea typeface="+mj-ea"/>
              </a:defRPr>
            </a:lvl1p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本</a:t>
            </a:r>
            <a:r>
              <a:rPr kumimoji="0" lang="en-US" altLang="zh-CN" sz="18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800" b="0" i="0" u="none" strike="noStrike" kern="1200" cap="none" spc="0" normalizeH="0" baseline="0" noProof="0">
                <a:ln>
                  <a:noFill/>
                </a:ln>
                <a:solidFill>
                  <a:prstClr val="white"/>
                </a:solidFill>
                <a:effectLst/>
                <a:uLnTx/>
                <a:uFillTx/>
                <a:latin typeface="微软雅黑"/>
                <a:ea typeface="微软雅黑"/>
                <a:cs typeface="+mn-cs"/>
              </a:rPr>
              <a:t>模板正参与</a:t>
            </a:r>
            <a:endParaRPr kumimoji="0" 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 name="矩形 7"/>
          <p:cNvSpPr/>
          <p:nvPr userDrawn="1"/>
        </p:nvSpPr>
        <p:spPr>
          <a:xfrm>
            <a:off x="3602350" y="2482543"/>
            <a:ext cx="4987300" cy="400109"/>
          </a:xfrm>
          <a:prstGeom prst="rect">
            <a:avLst/>
          </a:prstGeom>
          <a:gradFill flip="none" rotWithShape="1">
            <a:gsLst>
              <a:gs pos="100000">
                <a:srgbClr val="CB9B53">
                  <a:alpha val="0"/>
                </a:srgbClr>
              </a:gs>
              <a:gs pos="0">
                <a:srgbClr val="CB9B53">
                  <a:alpha val="7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400" b="1" i="0" u="none" strike="noStrike" kern="1200" cap="none" spc="0" normalizeH="0" baseline="0" noProof="0">
              <a:ln>
                <a:noFill/>
              </a:ln>
              <a:solidFill>
                <a:srgbClr val="0E5177"/>
              </a:solidFill>
              <a:effectLst/>
              <a:uLnTx/>
              <a:uFillTx/>
              <a:latin typeface="Segoe UI"/>
              <a:ea typeface="微软雅黑"/>
              <a:cs typeface="+mn-cs"/>
            </a:endParaRPr>
          </a:p>
        </p:txBody>
      </p:sp>
      <p:sp>
        <p:nvSpPr>
          <p:cNvPr id="9" name="文本框 8"/>
          <p:cNvSpPr txBox="1"/>
          <p:nvPr userDrawn="1"/>
        </p:nvSpPr>
        <p:spPr>
          <a:xfrm>
            <a:off x="4049486" y="2517885"/>
            <a:ext cx="4093028" cy="338554"/>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 </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第一届高校</a:t>
            </a:r>
            <a:r>
              <a:rPr kumimoji="0" lang="en-US" altLang="zh-CN" sz="1600" b="0" i="0" u="none" strike="noStrike" kern="1200" cap="none" spc="0" normalizeH="0" baseline="0" noProof="0">
                <a:ln>
                  <a:noFill/>
                </a:ln>
                <a:solidFill>
                  <a:prstClr val="white"/>
                </a:solidFill>
                <a:effectLst/>
                <a:uLnTx/>
                <a:uFillTx/>
                <a:latin typeface="微软雅黑"/>
                <a:ea typeface="微软雅黑"/>
                <a:cs typeface="+mn-cs"/>
              </a:rPr>
              <a:t>PPT</a:t>
            </a:r>
            <a:r>
              <a:rPr kumimoji="0" lang="zh-CN" altLang="en-US" sz="1600" b="0" i="0" u="none" strike="noStrike" kern="1200" cap="none" spc="0" normalizeH="0" baseline="0" noProof="0">
                <a:ln>
                  <a:noFill/>
                </a:ln>
                <a:solidFill>
                  <a:prstClr val="white"/>
                </a:solidFill>
                <a:effectLst/>
                <a:uLnTx/>
                <a:uFillTx/>
                <a:latin typeface="微软雅黑"/>
                <a:ea typeface="微软雅黑"/>
                <a:cs typeface="+mn-cs"/>
              </a:rPr>
              <a:t>模板设计大赛 </a:t>
            </a:r>
            <a:endParaRPr kumimoji="0" lang="en-US" sz="16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文本框 10"/>
          <p:cNvSpPr txBox="1"/>
          <p:nvPr userDrawn="1"/>
        </p:nvSpPr>
        <p:spPr>
          <a:xfrm>
            <a:off x="6133678" y="4824918"/>
            <a:ext cx="2545865" cy="1061381"/>
          </a:xfrm>
          <a:prstGeom prst="rect">
            <a:avLst/>
          </a:prstGeom>
          <a:noFill/>
        </p:spPr>
        <p:txBody>
          <a:bodyPr wrap="square" rtlCol="0">
            <a:spAutoFit/>
          </a:bodyPr>
          <a:lstStyle>
            <a:defPPr>
              <a:defRPr lang="en-US"/>
            </a:defPPr>
            <a:lvl1pPr algn="dist">
              <a:defRPr>
                <a:solidFill>
                  <a:schemeClr val="bg1"/>
                </a:solidFill>
                <a:latin typeface="+mj-ea"/>
                <a:ea typeface="+mj-ea"/>
              </a:defRPr>
            </a:lvl1pPr>
          </a:lstStyle>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微信扫码</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来聆听模板作者</a:t>
            </a:r>
            <a:endParaRPr kumimoji="0" lang="en-US" altLang="zh-CN" sz="1800" b="0" i="0" u="none" strike="noStrike" kern="1200" cap="none" spc="150" normalizeH="0" baseline="0" noProof="0">
              <a:ln>
                <a:noFill/>
              </a:ln>
              <a:solidFill>
                <a:prstClr val="white"/>
              </a:solidFill>
              <a:effectLst/>
              <a:uLnTx/>
              <a:uFillTx/>
              <a:latin typeface="微软雅黑"/>
              <a:ea typeface="微软雅黑"/>
              <a:cs typeface="+mn-cs"/>
            </a:endParaRPr>
          </a:p>
          <a:p>
            <a:pPr marL="0" marR="0" lvl="0" indent="0" algn="l" defTabSz="914400" rtl="0" eaLnBrk="1" fontAlgn="auto" latinLnBrk="0" hangingPunct="1">
              <a:lnSpc>
                <a:spcPct val="120000"/>
              </a:lnSpc>
              <a:spcBef>
                <a:spcPts val="0"/>
              </a:spcBef>
              <a:spcAft>
                <a:spcPts val="0"/>
              </a:spcAft>
              <a:buClrTx/>
              <a:buSzTx/>
              <a:buFontTx/>
              <a:buNone/>
              <a:defRPr/>
            </a:pPr>
            <a:r>
              <a:rPr kumimoji="0" lang="zh-CN" altLang="en-US" sz="1800" b="0" i="0" u="none" strike="noStrike" kern="1200" cap="none" spc="150" normalizeH="0" baseline="0" noProof="0">
                <a:ln>
                  <a:noFill/>
                </a:ln>
                <a:solidFill>
                  <a:prstClr val="white"/>
                </a:solidFill>
                <a:effectLst/>
                <a:uLnTx/>
                <a:uFillTx/>
                <a:latin typeface="微软雅黑"/>
                <a:ea typeface="微软雅黑"/>
                <a:cs typeface="+mn-cs"/>
              </a:rPr>
              <a:t>设计灵感、制作思路</a:t>
            </a:r>
            <a:endParaRPr kumimoji="0" lang="en-US" sz="1800" b="0" i="0" u="none" strike="noStrike" kern="1200" cap="none" spc="150" normalizeH="0" baseline="0" noProof="0">
              <a:ln>
                <a:noFill/>
              </a:ln>
              <a:solidFill>
                <a:prstClr val="white"/>
              </a:solidFill>
              <a:effectLst/>
              <a:uLnTx/>
              <a:uFillTx/>
              <a:latin typeface="微软雅黑"/>
              <a:ea typeface="微软雅黑"/>
              <a:cs typeface="+mn-cs"/>
            </a:endParaRPr>
          </a:p>
        </p:txBody>
      </p:sp>
      <p:pic>
        <p:nvPicPr>
          <p:cNvPr id="12" name="图片 11"/>
          <p:cNvPicPr>
            <a:picLocks noChangeAspect="1"/>
          </p:cNvPicPr>
          <p:nvPr userDrawn="1"/>
        </p:nvPicPr>
        <p:blipFill>
          <a:blip r:embed="rId3"/>
          <a:stretch>
            <a:fillRect/>
          </a:stretch>
        </p:blipFill>
        <p:spPr>
          <a:xfrm>
            <a:off x="-615419" y="3771974"/>
            <a:ext cx="13817069" cy="3996426"/>
          </a:xfrm>
          <a:prstGeom prst="rect">
            <a:avLst/>
          </a:prstGeom>
        </p:spPr>
      </p:pic>
      <p:pic>
        <p:nvPicPr>
          <p:cNvPr id="13" name="图片 12"/>
          <p:cNvPicPr>
            <a:picLocks noChangeAspect="1"/>
          </p:cNvPicPr>
          <p:nvPr userDrawn="1"/>
        </p:nvPicPr>
        <p:blipFill>
          <a:blip r:embed="rId4"/>
          <a:stretch>
            <a:fillRect/>
          </a:stretch>
        </p:blipFill>
        <p:spPr>
          <a:xfrm>
            <a:off x="1683657" y="716939"/>
            <a:ext cx="8824686" cy="1844708"/>
          </a:xfrm>
          <a:prstGeom prst="rect">
            <a:avLst/>
          </a:prstGeom>
        </p:spPr>
      </p:pic>
      <p:sp>
        <p:nvSpPr>
          <p:cNvPr id="14" name="文本框 13"/>
          <p:cNvSpPr txBox="1"/>
          <p:nvPr userDrawn="1"/>
        </p:nvSpPr>
        <p:spPr>
          <a:xfrm>
            <a:off x="3742050" y="2971888"/>
            <a:ext cx="1983605"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活动主办：秋叶</a:t>
            </a:r>
            <a:r>
              <a:rPr kumimoji="0" lang="en-US" altLang="zh-CN" sz="1100" b="0" i="0" u="none" strike="noStrike" kern="1200" cap="none" spc="0" normalizeH="0" baseline="0" noProof="0">
                <a:ln>
                  <a:noFill/>
                </a:ln>
                <a:solidFill>
                  <a:prstClr val="white">
                    <a:lumMod val="75000"/>
                  </a:prstClr>
                </a:solidFill>
                <a:effectLst/>
                <a:uLnTx/>
                <a:uFillTx/>
                <a:latin typeface="微软雅黑"/>
                <a:ea typeface="微软雅黑"/>
                <a:cs typeface="+mn-cs"/>
              </a:rPr>
              <a:t>PPT</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5" name="文本框 14"/>
          <p:cNvSpPr txBox="1"/>
          <p:nvPr userDrawn="1"/>
        </p:nvSpPr>
        <p:spPr>
          <a:xfrm>
            <a:off x="6079638" y="2971888"/>
            <a:ext cx="2492943" cy="261610"/>
          </a:xfrm>
          <a:prstGeom prst="rect">
            <a:avLst/>
          </a:prstGeom>
          <a:noFill/>
        </p:spPr>
        <p:txBody>
          <a:bodyPr wrap="square" rtlCol="0">
            <a:spAutoFit/>
          </a:bodyPr>
          <a:lstStyle/>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1100" b="0" i="0" u="none" strike="noStrike" kern="1200" cap="none" spc="0" normalizeH="0" baseline="0" noProof="0">
                <a:ln>
                  <a:noFill/>
                </a:ln>
                <a:solidFill>
                  <a:prstClr val="white">
                    <a:lumMod val="75000"/>
                  </a:prstClr>
                </a:solidFill>
                <a:effectLst/>
                <a:uLnTx/>
                <a:uFillTx/>
                <a:latin typeface="微软雅黑"/>
                <a:ea typeface="微软雅黑"/>
                <a:cs typeface="+mn-cs"/>
              </a:rPr>
              <a:t>技术支持：微软听听文档</a:t>
            </a:r>
            <a:endParaRPr kumimoji="0" lang="en-US" sz="1100" b="0" i="0" u="none" strike="noStrike" kern="1200" cap="none" spc="0" normalizeH="0" baseline="0" noProof="0">
              <a:ln>
                <a:noFill/>
              </a:ln>
              <a:solidFill>
                <a:prstClr val="white">
                  <a:lumMod val="75000"/>
                </a:prstClr>
              </a:solidFill>
              <a:effectLst/>
              <a:uLnTx/>
              <a:uFillTx/>
              <a:latin typeface="微软雅黑"/>
              <a:ea typeface="微软雅黑"/>
              <a:cs typeface="+mn-cs"/>
            </a:endParaRPr>
          </a:p>
        </p:txBody>
      </p:sp>
      <p:sp>
        <p:nvSpPr>
          <p:cNvPr id="16" name="矩形 15"/>
          <p:cNvSpPr/>
          <p:nvPr userDrawn="1"/>
        </p:nvSpPr>
        <p:spPr>
          <a:xfrm>
            <a:off x="3600610" y="3494767"/>
            <a:ext cx="2318400" cy="2318400"/>
          </a:xfrm>
          <a:prstGeom prst="rect">
            <a:avLst/>
          </a:prstGeom>
          <a:solidFill>
            <a:schemeClr val="bg1"/>
          </a:solidFill>
          <a:ln w="57150">
            <a:solidFill>
              <a:srgbClr val="CB9B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p:cNvSpPr/>
          <p:nvPr userDrawn="1"/>
        </p:nvSpPr>
        <p:spPr>
          <a:xfrm>
            <a:off x="0" y="1764872"/>
            <a:ext cx="12192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sp>
        <p:nvSpPr>
          <p:cNvPr id="63" name="椭圆 62"/>
          <p:cNvSpPr/>
          <p:nvPr/>
        </p:nvSpPr>
        <p:spPr>
          <a:xfrm>
            <a:off x="5197121" y="624817"/>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90204"/>
              <a:ea typeface="Microsoft YaHei"/>
              <a:cs typeface="+mn-ea"/>
              <a:sym typeface="+mn-lt"/>
            </a:endParaRPr>
          </a:p>
        </p:txBody>
      </p:sp>
      <p:grpSp>
        <p:nvGrpSpPr>
          <p:cNvPr id="64" name="组合 63"/>
          <p:cNvGrpSpPr/>
          <p:nvPr/>
        </p:nvGrpSpPr>
        <p:grpSpPr>
          <a:xfrm>
            <a:off x="5317814" y="741574"/>
            <a:ext cx="1614432" cy="1610666"/>
            <a:chOff x="2105799" y="20055838"/>
            <a:chExt cx="6748090" cy="6732363"/>
          </a:xfrm>
          <a:solidFill>
            <a:schemeClr val="accent1"/>
          </a:solidFill>
        </p:grpSpPr>
        <p:sp>
          <p:nvSpPr>
            <p:cNvPr id="6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7"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8"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69"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71"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29"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0"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1"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2"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3"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4"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5"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6"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7"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8"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39"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0"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1"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2"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3"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4"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5"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sp>
          <p:nvSpPr>
            <p:cNvPr id="146"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ea"/>
                <a:sym typeface="+mn-lt"/>
              </a:endParaRPr>
            </a:p>
          </p:txBody>
        </p:sp>
      </p:grpSp>
      <p:sp>
        <p:nvSpPr>
          <p:cNvPr id="147" name="标题 1"/>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B0604020202090204"/>
                <a:ea typeface="Microsoft YaHei"/>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defRPr/>
            </a:pPr>
            <a:r>
              <a:rPr lang="zh-CN" altLang="en-US"/>
              <a:t>单击此处编辑结束语</a:t>
            </a:r>
          </a:p>
        </p:txBody>
      </p:sp>
      <p:sp>
        <p:nvSpPr>
          <p:cNvPr id="148" name="副标题 2"/>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B0604020202090204"/>
                <a:ea typeface="Microsoft YaHei"/>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单击此处编辑作者信息</a:t>
            </a:r>
          </a:p>
        </p:txBody>
      </p:sp>
      <p:sp>
        <p:nvSpPr>
          <p:cNvPr id="30"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sp>
        <p:nvSpPr>
          <p:cNvPr id="176"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p:cNvGrpSpPr/>
          <p:nvPr userDrawn="1"/>
        </p:nvGrpSpPr>
        <p:grpSpPr>
          <a:xfrm>
            <a:off x="10177780" y="329882"/>
            <a:ext cx="1512002" cy="444892"/>
            <a:chOff x="9556201" y="498129"/>
            <a:chExt cx="1993881" cy="586680"/>
          </a:xfrm>
        </p:grpSpPr>
        <p:grpSp>
          <p:nvGrpSpPr>
            <p:cNvPr id="122" name="组合 121"/>
            <p:cNvGrpSpPr/>
            <p:nvPr userDrawn="1"/>
          </p:nvGrpSpPr>
          <p:grpSpPr>
            <a:xfrm>
              <a:off x="10239376" y="968937"/>
              <a:ext cx="1307697" cy="96254"/>
              <a:chOff x="4616246" y="3878362"/>
              <a:chExt cx="5571416" cy="410087"/>
            </a:xfrm>
            <a:solidFill>
              <a:schemeClr val="tx1">
                <a:alpha val="80000"/>
              </a:schemeClr>
            </a:solidFill>
          </p:grpSpPr>
          <p:sp>
            <p:nvSpPr>
              <p:cNvPr id="160"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1"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2"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3"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4"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5"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6"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7"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8"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69"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0"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1"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2"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3"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4"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75"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3" name="组合 122"/>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49" name="Freeform 10"/>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0"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1"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2"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3"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4"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5"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6"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7"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8"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159"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124" name="组合 123"/>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6"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7"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8"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9"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0"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1"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2"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3"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4"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5"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6"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7"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8"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39"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0"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1"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2"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3"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4"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5"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6"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47"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grpSp>
        <p:nvGrpSpPr>
          <p:cNvPr id="177" name="组合 176"/>
          <p:cNvGrpSpPr/>
          <p:nvPr userDrawn="1"/>
        </p:nvGrpSpPr>
        <p:grpSpPr>
          <a:xfrm>
            <a:off x="528706" y="867990"/>
            <a:ext cx="2433027" cy="0"/>
            <a:chOff x="7460343" y="1311756"/>
            <a:chExt cx="2433027" cy="0"/>
          </a:xfrm>
        </p:grpSpPr>
        <p:cxnSp>
          <p:nvCxnSpPr>
            <p:cNvPr id="178" name="直接连接符 177"/>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3"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a:t>X.X  </a:t>
            </a:r>
            <a:r>
              <a:rPr lang="zh-CN" altLang="en-US"/>
              <a:t>单击此处输入标题</a:t>
            </a:r>
          </a:p>
        </p:txBody>
      </p:sp>
      <p:sp>
        <p:nvSpPr>
          <p:cNvPr id="3" name="文本占位符 2"/>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pPr>
            <a:r>
              <a:rPr lang="zh-CN" altLang="en-US"/>
              <a:t>单击此处输入本页的结论单击此处输入本页的结论单击此处输入本页的结论</a:t>
            </a:r>
          </a:p>
        </p:txBody>
      </p:sp>
      <p:sp>
        <p:nvSpPr>
          <p:cNvPr id="64" name="文本框 63"/>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5"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p:cNvGrpSpPr/>
          <p:nvPr userDrawn="1"/>
        </p:nvGrpSpPr>
        <p:grpSpPr>
          <a:xfrm>
            <a:off x="10177780" y="329882"/>
            <a:ext cx="1512002" cy="444892"/>
            <a:chOff x="9556201" y="498129"/>
            <a:chExt cx="1993881" cy="586680"/>
          </a:xfrm>
        </p:grpSpPr>
        <p:grpSp>
          <p:nvGrpSpPr>
            <p:cNvPr id="66" name="组合 65"/>
            <p:cNvGrpSpPr/>
            <p:nvPr userDrawn="1"/>
          </p:nvGrpSpPr>
          <p:grpSpPr>
            <a:xfrm>
              <a:off x="10239376" y="968937"/>
              <a:ext cx="1307697" cy="96254"/>
              <a:chOff x="4616246" y="3878362"/>
              <a:chExt cx="5571416" cy="410087"/>
            </a:xfrm>
            <a:solidFill>
              <a:schemeClr val="tx1">
                <a:alpha val="80000"/>
              </a:schemeClr>
            </a:solidFill>
          </p:grpSpPr>
          <p:sp>
            <p:nvSpPr>
              <p:cNvPr id="68" name="Freeform 17"/>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69" name="Freeform 18"/>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0" name="Freeform 19"/>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2" name="Freeform 20"/>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3" name="Freeform 21"/>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4" name="Freeform 22"/>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5" name="Freeform 23"/>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6" name="Freeform 25"/>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7" name="Freeform 27"/>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8" name="Freeform 29"/>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79" name="Freeform 30"/>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0" name="Freeform 31"/>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1" name="Freeform 32"/>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2" name="Freeform 33"/>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3" name="Freeform 34"/>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4" name="Freeform 35"/>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85" name="组合 84"/>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7" name="Freeform 10"/>
              <p:cNvSpPr/>
              <p:nvPr/>
            </p:nvSpPr>
            <p:spPr bwMode="auto">
              <a:xfrm>
                <a:off x="7529525" y="2260804"/>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8" name="Freeform 11"/>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89" name="Freeform 12"/>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0" name="Freeform 13"/>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1" name="Freeform 14"/>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2" name="Freeform 15"/>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3" name="Freeform 16"/>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4" name="Freeform 24"/>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5" name="Freeform 26"/>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6" name="Freeform 28"/>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sp>
            <p:nvSpPr>
              <p:cNvPr id="97" name="Freeform 36"/>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Arial" panose="020B0604020202090204"/>
                  <a:ea typeface="Microsoft YaHei"/>
                  <a:cs typeface="+mn-cs"/>
                </a:endParaRPr>
              </a:p>
            </p:txBody>
          </p:sp>
        </p:grpSp>
        <p:grpSp>
          <p:nvGrpSpPr>
            <p:cNvPr id="98" name="组合 97"/>
            <p:cNvGrpSpPr/>
            <p:nvPr userDrawn="1"/>
          </p:nvGrpSpPr>
          <p:grpSpPr>
            <a:xfrm>
              <a:off x="9556201" y="498129"/>
              <a:ext cx="588050" cy="586680"/>
              <a:chOff x="2105799" y="20055838"/>
              <a:chExt cx="6748090" cy="6732363"/>
            </a:xfrm>
            <a:solidFill>
              <a:schemeClr val="accent1">
                <a:alpha val="80000"/>
              </a:schemeClr>
            </a:solidFill>
          </p:grpSpPr>
          <p:sp>
            <p:nvSpPr>
              <p:cNvPr id="99" name="Freeform 8"/>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0" name="Freeform 42"/>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1" name="Freeform 43"/>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2" name="Freeform 44"/>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3" name="Freeform 45"/>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4" name="Freeform 46"/>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5" name="Freeform 47"/>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6" name="Freeform 48"/>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7" name="Freeform 49"/>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8" name="Freeform 50"/>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09" name="Freeform 51"/>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0" name="Freeform 52"/>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1" name="Freeform 53"/>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2" name="Freeform 54"/>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3" name="Freeform 55"/>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4" name="Freeform 56"/>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5" name="Freeform 57"/>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6" name="Freeform 58"/>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7" name="Freeform 59"/>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8" name="Freeform 60"/>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19" name="Freeform 61"/>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0" name="Freeform 62"/>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sp>
            <p:nvSpPr>
              <p:cNvPr id="121" name="Freeform 71"/>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0000"/>
                  </a:solidFill>
                  <a:effectLst/>
                  <a:uLnTx/>
                  <a:uFillTx/>
                  <a:latin typeface="Arial" panose="020B0604020202090204"/>
                  <a:ea typeface="Microsoft YaHei"/>
                  <a:cs typeface="+mn-cs"/>
                </a:endParaRPr>
              </a:p>
            </p:txBody>
          </p:sp>
        </p:grpSp>
      </p:grpSp>
      <p:cxnSp>
        <p:nvCxnSpPr>
          <p:cNvPr id="122" name="直接连接符 121"/>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9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p:cNvSpPr txBox="1"/>
          <p:nvPr userDrawn="1"/>
        </p:nvSpPr>
        <p:spPr>
          <a:xfrm>
            <a:off x="442913" y="6394353"/>
            <a:ext cx="1545907" cy="276999"/>
          </a:xfrm>
          <a:prstGeom prst="rect">
            <a:avLst/>
          </a:prstGeom>
          <a:noFill/>
        </p:spPr>
        <p:txBody>
          <a:bodyPr wrap="square" rtlCol="0">
            <a:spAutoFit/>
          </a:bodyPr>
          <a:lstStyle/>
          <a:p>
            <a:r>
              <a:rPr lang="zh-CN" altLang="en-US" sz="1200">
                <a:solidFill>
                  <a:schemeClr val="tx1">
                    <a:lumMod val="50000"/>
                    <a:lumOff val="50000"/>
                  </a:schemeClr>
                </a:solidFill>
                <a:cs typeface="+mn-ea"/>
                <a:sym typeface="+mn-lt"/>
              </a:rPr>
              <a:t>思想自由 兼容并包</a:t>
            </a:r>
          </a:p>
        </p:txBody>
      </p:sp>
      <p:sp>
        <p:nvSpPr>
          <p:cNvPr id="6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theme" Target="../theme/theme2.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theme" Target="../theme/theme3.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8BB312-9944-42F9-A9D3-4B8BC578CE5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灯片编号占位符 8"/>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600">
                <a:solidFill>
                  <a:schemeClr val="tx1">
                    <a:lumMod val="50000"/>
                    <a:lumOff val="50000"/>
                  </a:schemeClr>
                </a:solidFill>
              </a:defRPr>
            </a:lvl1pPr>
          </a:lstStyle>
          <a:p>
            <a:r>
              <a:rPr lang="en-US" altLang="zh-CN"/>
              <a:t>&lt; </a:t>
            </a:r>
            <a:fld id="{A548B57D-AE10-4CF7-A9DF-59FEFA91B28E}" type="slidenum">
              <a:rPr lang="zh-CN" altLang="en-US" smtClean="0"/>
              <a:t>‹#›</a:t>
            </a:fld>
            <a:r>
              <a:rPr lang="en-US" altLang="zh-CN"/>
              <a:t>/29</a:t>
            </a:r>
            <a:r>
              <a:rPr lang="zh-CN" altLang="en-US"/>
              <a:t> </a:t>
            </a:r>
            <a:r>
              <a:rPr lang="en-US" altLang="zh-CN"/>
              <a:t>&gt;</a:t>
            </a:r>
            <a:endParaRPr lang="zh-CN" altLang="en-US"/>
          </a:p>
        </p:txBody>
      </p:sp>
    </p:spTree>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Lst>
  <p:hf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11.sv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11.sv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image" Target="../media/image13.png"/><Relationship Id="rId5" Type="http://schemas.openxmlformats.org/officeDocument/2006/relationships/image" Target="../media/image11.sv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13.png"/><Relationship Id="rId5" Type="http://schemas.openxmlformats.org/officeDocument/2006/relationships/image" Target="../media/image11.sv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11.sv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1.sv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3"/>
          <a:stretch>
            <a:fillRect/>
          </a:stretch>
        </p:blipFill>
        <p:spPr>
          <a:xfrm>
            <a:off x="0" y="0"/>
            <a:ext cx="12192000" cy="6858000"/>
          </a:xfrm>
          <a:prstGeom prst="rect">
            <a:avLst/>
          </a:prstGeom>
        </p:spPr>
      </p:pic>
      <p:sp>
        <p:nvSpPr>
          <p:cNvPr id="24" name="文本框 23"/>
          <p:cNvSpPr txBox="1"/>
          <p:nvPr/>
        </p:nvSpPr>
        <p:spPr>
          <a:xfrm>
            <a:off x="649480" y="2431798"/>
            <a:ext cx="11099511" cy="193899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200" normalizeH="0" baseline="0" dirty="0">
                <a:solidFill>
                  <a:srgbClr val="212529"/>
                </a:solidFill>
                <a:latin typeface="+mn-ea"/>
                <a:ea typeface="Microsoft YaHei" panose="020B0503020204020204" pitchFamily="34" charset="-122"/>
                <a:cs typeface="+mn-ea"/>
                <a:sym typeface="Arial" panose="020B0604020202090204" pitchFamily="34" charset="0"/>
              </a:rPr>
              <a:t> </a:t>
            </a:r>
            <a:r>
              <a:rPr lang="en-US" sz="4000" b="1" spc="200" dirty="0">
                <a:solidFill>
                  <a:srgbClr val="212529"/>
                </a:solidFill>
                <a:latin typeface="+mn-ea"/>
                <a:ea typeface="Microsoft YaHei" panose="020B0503020204020204" pitchFamily="34" charset="-122"/>
                <a:cs typeface="+mn-ea"/>
              </a:rPr>
              <a:t>A Measurable Ranking of Pre-trained 3D Models:</a:t>
            </a:r>
            <a:br>
              <a:rPr lang="en-US" sz="4000" b="1" spc="200" dirty="0">
                <a:solidFill>
                  <a:srgbClr val="212529"/>
                </a:solidFill>
                <a:latin typeface="+mn-ea"/>
                <a:ea typeface="Microsoft YaHei" panose="020B0503020204020204" pitchFamily="34" charset="-122"/>
                <a:cs typeface="+mn-ea"/>
              </a:rPr>
            </a:br>
            <a:r>
              <a:rPr lang="en-US" sz="4000" b="1" spc="200" dirty="0">
                <a:solidFill>
                  <a:srgbClr val="212529"/>
                </a:solidFill>
                <a:latin typeface="+mn-ea"/>
                <a:ea typeface="Microsoft YaHei" panose="020B0503020204020204" pitchFamily="34" charset="-122"/>
                <a:cs typeface="+mn-ea"/>
              </a:rPr>
              <a:t>from Least to Most Powerful</a:t>
            </a:r>
            <a:endParaRPr lang="zh-CN" altLang="en-US" sz="4000" b="1" spc="200" dirty="0">
              <a:solidFill>
                <a:srgbClr val="212529"/>
              </a:solidFill>
              <a:latin typeface="+mn-ea"/>
              <a:ea typeface="Microsoft YaHei" panose="020B0503020204020204" pitchFamily="34" charset="-122"/>
              <a:cs typeface="+mn-ea"/>
              <a:sym typeface="Arial" panose="020B0604020202090204" pitchFamily="34" charset="0"/>
            </a:endParaRPr>
          </a:p>
        </p:txBody>
      </p:sp>
      <p:sp>
        <p:nvSpPr>
          <p:cNvPr id="70" name="矩形 69"/>
          <p:cNvSpPr/>
          <p:nvPr/>
        </p:nvSpPr>
        <p:spPr>
          <a:xfrm>
            <a:off x="1371022" y="2245334"/>
            <a:ext cx="665278" cy="45720"/>
          </a:xfrm>
          <a:prstGeom prst="rect">
            <a:avLst/>
          </a:prstGeom>
          <a:solidFill>
            <a:srgbClr val="092C74"/>
          </a:solidFill>
          <a:ln>
            <a:solidFill>
              <a:schemeClr val="accent1"/>
            </a:solidFill>
          </a:ln>
        </p:spPr>
        <p:txBody>
          <a:bodyPr vert="horz" wrap="square" lIns="91440" tIns="45720" rIns="91440" bIns="45720" numCol="1" anchor="t" anchorCtr="0" compatLnSpc="1"/>
          <a:lstStyle/>
          <a:p>
            <a:endParaRPr lang="zh-CN" altLang="en-US" dirty="0">
              <a:solidFill>
                <a:srgbClr val="FFFFFF"/>
              </a:solidFill>
              <a:latin typeface="Arial" panose="020B0604020202090204" pitchFamily="34" charset="0"/>
              <a:ea typeface="Microsoft YaHei" panose="020B0503020204020204" pitchFamily="34" charset="-122"/>
              <a:cs typeface="+mn-ea"/>
              <a:sym typeface="Arial" panose="020B0604020202090204" pitchFamily="34" charset="0"/>
            </a:endParaRPr>
          </a:p>
        </p:txBody>
      </p:sp>
      <p:sp>
        <p:nvSpPr>
          <p:cNvPr id="2" name="灯片编号占位符 1">
            <a:extLst>
              <a:ext uri="{FF2B5EF4-FFF2-40B4-BE49-F238E27FC236}">
                <a16:creationId xmlns:a16="http://schemas.microsoft.com/office/drawing/2014/main" id="{0E5A0EF8-80A2-4093-AD1A-30EA0E6BBC81}"/>
              </a:ext>
            </a:extLst>
          </p:cNvPr>
          <p:cNvSpPr>
            <a:spLocks noGrp="1"/>
          </p:cNvSpPr>
          <p:nvPr>
            <p:ph type="sldNum" sz="quarter" idx="4"/>
          </p:nvPr>
        </p:nvSpPr>
        <p:spPr/>
        <p:txBody>
          <a:bodyPr/>
          <a:lstStyle/>
          <a:p>
            <a:r>
              <a:rPr lang="en-US" altLang="zh-CN"/>
              <a:t>&lt; </a:t>
            </a:r>
            <a:fld id="{A548B57D-AE10-4CF7-A9DF-59FEFA91B28E}" type="slidenum">
              <a:rPr lang="zh-CN" altLang="en-US" smtClean="0"/>
              <a:t>1</a:t>
            </a:fld>
            <a:r>
              <a:rPr lang="zh-CN" altLang="en-US"/>
              <a:t> </a:t>
            </a:r>
            <a:r>
              <a:rPr lang="en-US" altLang="zh-CN"/>
              <a:t>&gt;</a:t>
            </a:r>
            <a:endParaRPr lang="zh-CN" altLang="en-US"/>
          </a:p>
        </p:txBody>
      </p:sp>
      <p:sp>
        <p:nvSpPr>
          <p:cNvPr id="5" name="TextBox 4">
            <a:extLst>
              <a:ext uri="{FF2B5EF4-FFF2-40B4-BE49-F238E27FC236}">
                <a16:creationId xmlns:a16="http://schemas.microsoft.com/office/drawing/2014/main" id="{FE75D71E-0121-4AEE-DE5F-254203F27635}"/>
              </a:ext>
            </a:extLst>
          </p:cNvPr>
          <p:cNvSpPr txBox="1"/>
          <p:nvPr/>
        </p:nvSpPr>
        <p:spPr>
          <a:xfrm>
            <a:off x="5059473" y="4825218"/>
            <a:ext cx="2264899" cy="707886"/>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Yujie Chen</a:t>
            </a:r>
          </a:p>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2024.5.16</a:t>
            </a:r>
          </a:p>
        </p:txBody>
      </p:sp>
      <p:pic>
        <p:nvPicPr>
          <p:cNvPr id="1026" name="Picture 2" descr="Brand Guidelines">
            <a:extLst>
              <a:ext uri="{FF2B5EF4-FFF2-40B4-BE49-F238E27FC236}">
                <a16:creationId xmlns:a16="http://schemas.microsoft.com/office/drawing/2014/main" id="{311FF2A3-EFB3-85CC-CE61-C0F2CF4A3CB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02304" y="1045072"/>
            <a:ext cx="1121984" cy="1200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2133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9005791" y="6394353"/>
            <a:ext cx="2743200" cy="292196"/>
          </a:xfrm>
          <a:prstGeom prst="rect">
            <a:avLst/>
          </a:prstGeom>
        </p:spPr>
        <p:txBody>
          <a:bodyPr/>
          <a:lstStyle/>
          <a:p>
            <a:r>
              <a:rPr lang="en-US" altLang="zh-CN">
                <a:latin typeface="+mn-ea"/>
                <a:sym typeface="Arial" panose="020B0604020202090204" pitchFamily="34" charset="0"/>
              </a:rPr>
              <a:t>&lt; </a:t>
            </a:r>
            <a:fld id="{A548B57D-AE10-4CF7-A9DF-59FEFA91B28E}" type="slidenum">
              <a:rPr lang="zh-CN" altLang="en-US" smtClean="0">
                <a:latin typeface="+mn-ea"/>
                <a:sym typeface="Arial" panose="020B0604020202090204" pitchFamily="34" charset="0"/>
              </a:rPr>
              <a:t>10</a:t>
            </a:fld>
            <a:r>
              <a:rPr lang="zh-CN" altLang="en-US">
                <a:latin typeface="+mn-ea"/>
                <a:sym typeface="Arial" panose="020B0604020202090204" pitchFamily="34" charset="0"/>
              </a:rPr>
              <a:t> </a:t>
            </a:r>
            <a:r>
              <a:rPr lang="en-US" altLang="zh-CN">
                <a:latin typeface="+mn-ea"/>
                <a:sym typeface="Arial" panose="020B0604020202090204" pitchFamily="34" charset="0"/>
              </a:rPr>
              <a:t>&gt;</a:t>
            </a:r>
            <a:endParaRPr lang="zh-CN" altLang="en-US">
              <a:latin typeface="+mn-ea"/>
              <a:sym typeface="Arial" panose="020B0604020202090204" pitchFamily="34" charset="0"/>
            </a:endParaRPr>
          </a:p>
        </p:txBody>
      </p:sp>
      <p:sp>
        <p:nvSpPr>
          <p:cNvPr id="4" name="标题 3"/>
          <p:cNvSpPr>
            <a:spLocks noGrp="1"/>
          </p:cNvSpPr>
          <p:nvPr>
            <p:ph type="title"/>
          </p:nvPr>
        </p:nvSpPr>
        <p:spPr>
          <a:xfrm>
            <a:off x="438150" y="171451"/>
            <a:ext cx="9056851" cy="617518"/>
          </a:xfrm>
        </p:spPr>
        <p:txBody>
          <a:bodyPr>
            <a:normAutofit/>
          </a:bodyPr>
          <a:lstStyle/>
          <a:p>
            <a:r>
              <a:rPr lang="en-US" sz="2800" dirty="0">
                <a:latin typeface="+mn-ea"/>
                <a:ea typeface="+mn-ea"/>
                <a:sym typeface="Arial" panose="020B0604020202090204" pitchFamily="34" charset="0"/>
              </a:rPr>
              <a:t>Argument 3: A</a:t>
            </a:r>
            <a:r>
              <a:rPr lang="en-US" altLang="zh-CN" sz="2800" dirty="0">
                <a:latin typeface="+mn-ea"/>
                <a:ea typeface="+mn-ea"/>
                <a:sym typeface="Arial" panose="020B0604020202090204" pitchFamily="34" charset="0"/>
              </a:rPr>
              <a:t>dd N</a:t>
            </a:r>
            <a:r>
              <a:rPr lang="en-US" altLang="en-US" sz="2800" dirty="0">
                <a:latin typeface="+mn-ea"/>
                <a:ea typeface="+mn-ea"/>
              </a:rPr>
              <a:t>oise to Labels</a:t>
            </a:r>
            <a:endParaRPr lang="zh-CN" altLang="en-US" sz="2800" dirty="0">
              <a:latin typeface="+mn-ea"/>
              <a:ea typeface="+mn-ea"/>
              <a:sym typeface="Arial" panose="020B0604020202090204" pitchFamily="34" charset="0"/>
            </a:endParaRPr>
          </a:p>
        </p:txBody>
      </p:sp>
      <p:grpSp>
        <p:nvGrpSpPr>
          <p:cNvPr id="33" name="Group 32">
            <a:extLst>
              <a:ext uri="{FF2B5EF4-FFF2-40B4-BE49-F238E27FC236}">
                <a16:creationId xmlns:a16="http://schemas.microsoft.com/office/drawing/2014/main" id="{AD4F59A6-A956-7670-BD52-E649384A51D2}"/>
              </a:ext>
            </a:extLst>
          </p:cNvPr>
          <p:cNvGrpSpPr/>
          <p:nvPr/>
        </p:nvGrpSpPr>
        <p:grpSpPr>
          <a:xfrm>
            <a:off x="3222568" y="2808790"/>
            <a:ext cx="8526423" cy="3294604"/>
            <a:chOff x="3264936" y="3305179"/>
            <a:chExt cx="8526423" cy="3294604"/>
          </a:xfrm>
        </p:grpSpPr>
        <p:grpSp>
          <p:nvGrpSpPr>
            <p:cNvPr id="21" name="Group 20">
              <a:extLst>
                <a:ext uri="{FF2B5EF4-FFF2-40B4-BE49-F238E27FC236}">
                  <a16:creationId xmlns:a16="http://schemas.microsoft.com/office/drawing/2014/main" id="{EACFA367-16B8-9BFC-4385-B1311FCC9485}"/>
                </a:ext>
              </a:extLst>
            </p:cNvPr>
            <p:cNvGrpSpPr/>
            <p:nvPr/>
          </p:nvGrpSpPr>
          <p:grpSpPr>
            <a:xfrm>
              <a:off x="3264936" y="4825649"/>
              <a:ext cx="8484055" cy="1774134"/>
              <a:chOff x="3154904" y="3152779"/>
              <a:chExt cx="8484055" cy="1774134"/>
            </a:xfrm>
          </p:grpSpPr>
          <p:pic>
            <p:nvPicPr>
              <p:cNvPr id="6" name="Picture 2" descr="Neural - Free computer icons">
                <a:extLst>
                  <a:ext uri="{FF2B5EF4-FFF2-40B4-BE49-F238E27FC236}">
                    <a16:creationId xmlns:a16="http://schemas.microsoft.com/office/drawing/2014/main" id="{C6653A42-EDDD-3044-ABA9-3ADFEAB9BE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6668209" y="3152779"/>
                <a:ext cx="1159566" cy="115956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268E3A1-2EDE-1F12-FCBD-202471007E3A}"/>
                  </a:ext>
                </a:extLst>
              </p:cNvPr>
              <p:cNvSpPr txBox="1"/>
              <p:nvPr/>
            </p:nvSpPr>
            <p:spPr>
              <a:xfrm>
                <a:off x="6085398" y="4312345"/>
                <a:ext cx="232518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U-Net</a:t>
                </a:r>
              </a:p>
            </p:txBody>
          </p:sp>
          <p:cxnSp>
            <p:nvCxnSpPr>
              <p:cNvPr id="8" name="Straight Arrow Connector 7">
                <a:extLst>
                  <a:ext uri="{FF2B5EF4-FFF2-40B4-BE49-F238E27FC236}">
                    <a16:creationId xmlns:a16="http://schemas.microsoft.com/office/drawing/2014/main" id="{7F10E956-C987-762A-B1E3-AEA16178532F}"/>
                  </a:ext>
                </a:extLst>
              </p:cNvPr>
              <p:cNvCxnSpPr/>
              <p:nvPr/>
            </p:nvCxnSpPr>
            <p:spPr>
              <a:xfrm>
                <a:off x="7954259" y="3732562"/>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CF9D20CD-A0DF-509B-B442-2E42FB872164}"/>
                  </a:ext>
                </a:extLst>
              </p:cNvPr>
              <p:cNvSpPr txBox="1"/>
              <p:nvPr/>
            </p:nvSpPr>
            <p:spPr>
              <a:xfrm>
                <a:off x="7827775" y="3275362"/>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Fine-tuning</a:t>
                </a:r>
              </a:p>
            </p:txBody>
          </p:sp>
          <p:pic>
            <p:nvPicPr>
              <p:cNvPr id="10" name="Graphic 9" descr="Database outline">
                <a:extLst>
                  <a:ext uri="{FF2B5EF4-FFF2-40B4-BE49-F238E27FC236}">
                    <a16:creationId xmlns:a16="http://schemas.microsoft.com/office/drawing/2014/main" id="{453DC27F-D7B6-A7E4-63EC-230E660AF4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530629" y="3218272"/>
                <a:ext cx="914400" cy="914400"/>
              </a:xfrm>
              <a:prstGeom prst="rect">
                <a:avLst/>
              </a:prstGeom>
            </p:spPr>
          </p:pic>
          <p:sp>
            <p:nvSpPr>
              <p:cNvPr id="11" name="TextBox 10">
                <a:extLst>
                  <a:ext uri="{FF2B5EF4-FFF2-40B4-BE49-F238E27FC236}">
                    <a16:creationId xmlns:a16="http://schemas.microsoft.com/office/drawing/2014/main" id="{73C40A2A-4DA9-B295-94C1-864C38FB4994}"/>
                  </a:ext>
                </a:extLst>
              </p:cNvPr>
              <p:cNvSpPr txBox="1"/>
              <p:nvPr/>
            </p:nvSpPr>
            <p:spPr>
              <a:xfrm>
                <a:off x="8736211" y="4273140"/>
                <a:ext cx="2902748" cy="400110"/>
              </a:xfrm>
              <a:prstGeom prst="rect">
                <a:avLst/>
              </a:prstGeom>
              <a:noFill/>
            </p:spPr>
            <p:txBody>
              <a:bodyPr wrap="square" rtlCol="0">
                <a:spAutoFit/>
              </a:bodyPr>
              <a:lstStyle/>
              <a:p>
                <a:pPr algn="ctr"/>
                <a:r>
                  <a:rPr lang="en-US" sz="2000" dirty="0" err="1">
                    <a:latin typeface="Arial" panose="020B0604020202090204" pitchFamily="34" charset="0"/>
                    <a:ea typeface="微软雅黑" panose="020B0503020204020204" pitchFamily="34" charset="-122"/>
                    <a:cs typeface="+mn-ea"/>
                  </a:rPr>
                  <a:t>Totalsegmentator</a:t>
                </a:r>
                <a:r>
                  <a:rPr lang="en-US" sz="2000" dirty="0">
                    <a:latin typeface="Arial" panose="020B0604020202090204" pitchFamily="34" charset="0"/>
                    <a:ea typeface="微软雅黑" panose="020B0503020204020204" pitchFamily="34" charset="-122"/>
                    <a:cs typeface="+mn-ea"/>
                    <a:sym typeface="Arial" panose="020B0604020202090204" pitchFamily="34" charset="0"/>
                  </a:rPr>
                  <a:t> Data</a:t>
                </a:r>
              </a:p>
            </p:txBody>
          </p:sp>
          <p:cxnSp>
            <p:nvCxnSpPr>
              <p:cNvPr id="17" name="Straight Arrow Connector 16">
                <a:extLst>
                  <a:ext uri="{FF2B5EF4-FFF2-40B4-BE49-F238E27FC236}">
                    <a16:creationId xmlns:a16="http://schemas.microsoft.com/office/drawing/2014/main" id="{87256833-2E38-8B8C-D6F3-8F46D2DA3C25}"/>
                  </a:ext>
                </a:extLst>
              </p:cNvPr>
              <p:cNvCxnSpPr/>
              <p:nvPr/>
            </p:nvCxnSpPr>
            <p:spPr>
              <a:xfrm>
                <a:off x="5201025" y="3732562"/>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ABD1F54A-9907-DA52-F416-D77A1CA2661F}"/>
                  </a:ext>
                </a:extLst>
              </p:cNvPr>
              <p:cNvSpPr txBox="1"/>
              <p:nvPr/>
            </p:nvSpPr>
            <p:spPr>
              <a:xfrm>
                <a:off x="5074541" y="3275362"/>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Pretrain</a:t>
                </a:r>
              </a:p>
            </p:txBody>
          </p:sp>
          <p:pic>
            <p:nvPicPr>
              <p:cNvPr id="19" name="Graphic 18" descr="Database outline">
                <a:extLst>
                  <a:ext uri="{FF2B5EF4-FFF2-40B4-BE49-F238E27FC236}">
                    <a16:creationId xmlns:a16="http://schemas.microsoft.com/office/drawing/2014/main" id="{B60278C4-1DB3-9811-06F0-2A474F7CFD8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37738" y="3340854"/>
                <a:ext cx="914400" cy="914400"/>
              </a:xfrm>
              <a:prstGeom prst="rect">
                <a:avLst/>
              </a:prstGeom>
            </p:spPr>
          </p:pic>
          <p:sp>
            <p:nvSpPr>
              <p:cNvPr id="20" name="TextBox 19">
                <a:extLst>
                  <a:ext uri="{FF2B5EF4-FFF2-40B4-BE49-F238E27FC236}">
                    <a16:creationId xmlns:a16="http://schemas.microsoft.com/office/drawing/2014/main" id="{6FD19662-6EC3-2663-0E22-34404EE7DD45}"/>
                  </a:ext>
                </a:extLst>
              </p:cNvPr>
              <p:cNvSpPr txBox="1"/>
              <p:nvPr/>
            </p:nvSpPr>
            <p:spPr>
              <a:xfrm>
                <a:off x="3154904" y="4219027"/>
                <a:ext cx="3080067" cy="707886"/>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rPr>
                  <a:t>SARAMIS Data with Gaussian Blurred Labels</a:t>
                </a:r>
                <a:endParaRPr lang="en-US" sz="2000" dirty="0">
                  <a:latin typeface="Arial" panose="020B0604020202090204" pitchFamily="34" charset="0"/>
                  <a:ea typeface="微软雅黑" panose="020B0503020204020204" pitchFamily="34" charset="-122"/>
                  <a:cs typeface="+mn-ea"/>
                  <a:sym typeface="Arial" panose="020B0604020202090204" pitchFamily="34" charset="0"/>
                </a:endParaRPr>
              </a:p>
            </p:txBody>
          </p:sp>
        </p:grpSp>
        <p:grpSp>
          <p:nvGrpSpPr>
            <p:cNvPr id="22" name="Group 21">
              <a:extLst>
                <a:ext uri="{FF2B5EF4-FFF2-40B4-BE49-F238E27FC236}">
                  <a16:creationId xmlns:a16="http://schemas.microsoft.com/office/drawing/2014/main" id="{4BB33F61-6D8A-E77E-2160-2A6EA488178D}"/>
                </a:ext>
              </a:extLst>
            </p:cNvPr>
            <p:cNvGrpSpPr/>
            <p:nvPr/>
          </p:nvGrpSpPr>
          <p:grpSpPr>
            <a:xfrm>
              <a:off x="3788588" y="3305179"/>
              <a:ext cx="8002771" cy="1559676"/>
              <a:chOff x="3636188" y="3152779"/>
              <a:chExt cx="8002771" cy="1559676"/>
            </a:xfrm>
          </p:grpSpPr>
          <p:pic>
            <p:nvPicPr>
              <p:cNvPr id="23" name="Picture 2" descr="Neural - Free computer icons">
                <a:extLst>
                  <a:ext uri="{FF2B5EF4-FFF2-40B4-BE49-F238E27FC236}">
                    <a16:creationId xmlns:a16="http://schemas.microsoft.com/office/drawing/2014/main" id="{9F439DEC-CF71-997A-98F8-F317741FE2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6668209" y="3152779"/>
                <a:ext cx="1159566" cy="1159566"/>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92171041-E72C-9C65-2DAE-54A8DEACD322}"/>
                  </a:ext>
                </a:extLst>
              </p:cNvPr>
              <p:cNvSpPr txBox="1"/>
              <p:nvPr/>
            </p:nvSpPr>
            <p:spPr>
              <a:xfrm>
                <a:off x="6085398" y="4312345"/>
                <a:ext cx="232518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U-Net</a:t>
                </a:r>
              </a:p>
            </p:txBody>
          </p:sp>
          <p:cxnSp>
            <p:nvCxnSpPr>
              <p:cNvPr id="25" name="Straight Arrow Connector 24">
                <a:extLst>
                  <a:ext uri="{FF2B5EF4-FFF2-40B4-BE49-F238E27FC236}">
                    <a16:creationId xmlns:a16="http://schemas.microsoft.com/office/drawing/2014/main" id="{76827795-5C50-8DF1-B06E-5060B0111BC9}"/>
                  </a:ext>
                </a:extLst>
              </p:cNvPr>
              <p:cNvCxnSpPr/>
              <p:nvPr/>
            </p:nvCxnSpPr>
            <p:spPr>
              <a:xfrm>
                <a:off x="7954259" y="3732562"/>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395B5A10-3D37-F9A1-92A1-A575CBBA5302}"/>
                  </a:ext>
                </a:extLst>
              </p:cNvPr>
              <p:cNvSpPr txBox="1"/>
              <p:nvPr/>
            </p:nvSpPr>
            <p:spPr>
              <a:xfrm>
                <a:off x="7827775" y="3275362"/>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Fine-tuning</a:t>
                </a:r>
              </a:p>
            </p:txBody>
          </p:sp>
          <p:pic>
            <p:nvPicPr>
              <p:cNvPr id="27" name="Graphic 26" descr="Database outline">
                <a:extLst>
                  <a:ext uri="{FF2B5EF4-FFF2-40B4-BE49-F238E27FC236}">
                    <a16:creationId xmlns:a16="http://schemas.microsoft.com/office/drawing/2014/main" id="{F152A236-B3A9-4579-0727-5AD65588629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530629" y="3218272"/>
                <a:ext cx="914400" cy="914400"/>
              </a:xfrm>
              <a:prstGeom prst="rect">
                <a:avLst/>
              </a:prstGeom>
            </p:spPr>
          </p:pic>
          <p:sp>
            <p:nvSpPr>
              <p:cNvPr id="28" name="TextBox 27">
                <a:extLst>
                  <a:ext uri="{FF2B5EF4-FFF2-40B4-BE49-F238E27FC236}">
                    <a16:creationId xmlns:a16="http://schemas.microsoft.com/office/drawing/2014/main" id="{9A3E3DEF-8DE8-CF44-0805-08AD6E211A9B}"/>
                  </a:ext>
                </a:extLst>
              </p:cNvPr>
              <p:cNvSpPr txBox="1"/>
              <p:nvPr/>
            </p:nvSpPr>
            <p:spPr>
              <a:xfrm>
                <a:off x="8736211" y="4273140"/>
                <a:ext cx="2902748" cy="400110"/>
              </a:xfrm>
              <a:prstGeom prst="rect">
                <a:avLst/>
              </a:prstGeom>
              <a:noFill/>
            </p:spPr>
            <p:txBody>
              <a:bodyPr wrap="square" rtlCol="0">
                <a:spAutoFit/>
              </a:bodyPr>
              <a:lstStyle/>
              <a:p>
                <a:pPr algn="ctr"/>
                <a:r>
                  <a:rPr lang="en-US" sz="2000" dirty="0" err="1">
                    <a:latin typeface="Arial" panose="020B0604020202090204" pitchFamily="34" charset="0"/>
                    <a:ea typeface="微软雅黑" panose="020B0503020204020204" pitchFamily="34" charset="-122"/>
                    <a:cs typeface="+mn-ea"/>
                  </a:rPr>
                  <a:t>Totalsegmentator</a:t>
                </a:r>
                <a:r>
                  <a:rPr lang="en-US" sz="2000" dirty="0">
                    <a:latin typeface="Arial" panose="020B0604020202090204" pitchFamily="34" charset="0"/>
                    <a:ea typeface="微软雅黑" panose="020B0503020204020204" pitchFamily="34" charset="-122"/>
                    <a:cs typeface="+mn-ea"/>
                    <a:sym typeface="Arial" panose="020B0604020202090204" pitchFamily="34" charset="0"/>
                  </a:rPr>
                  <a:t> Data</a:t>
                </a:r>
              </a:p>
            </p:txBody>
          </p:sp>
          <p:cxnSp>
            <p:nvCxnSpPr>
              <p:cNvPr id="29" name="Straight Arrow Connector 28">
                <a:extLst>
                  <a:ext uri="{FF2B5EF4-FFF2-40B4-BE49-F238E27FC236}">
                    <a16:creationId xmlns:a16="http://schemas.microsoft.com/office/drawing/2014/main" id="{5E71BCD1-54C9-0DA8-0409-681AFB0A7DEF}"/>
                  </a:ext>
                </a:extLst>
              </p:cNvPr>
              <p:cNvCxnSpPr/>
              <p:nvPr/>
            </p:nvCxnSpPr>
            <p:spPr>
              <a:xfrm>
                <a:off x="5201025" y="3732562"/>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DAFA837B-335D-FE7B-B371-986B55971D6C}"/>
                  </a:ext>
                </a:extLst>
              </p:cNvPr>
              <p:cNvSpPr txBox="1"/>
              <p:nvPr/>
            </p:nvSpPr>
            <p:spPr>
              <a:xfrm>
                <a:off x="5074541" y="3275362"/>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Pretrain</a:t>
                </a:r>
              </a:p>
            </p:txBody>
          </p:sp>
          <p:pic>
            <p:nvPicPr>
              <p:cNvPr id="31" name="Graphic 30" descr="Database outline">
                <a:extLst>
                  <a:ext uri="{FF2B5EF4-FFF2-40B4-BE49-F238E27FC236}">
                    <a16:creationId xmlns:a16="http://schemas.microsoft.com/office/drawing/2014/main" id="{91F8F110-3C3D-3A1B-4D62-CA13535961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237738" y="3340854"/>
                <a:ext cx="914400" cy="914400"/>
              </a:xfrm>
              <a:prstGeom prst="rect">
                <a:avLst/>
              </a:prstGeom>
            </p:spPr>
          </p:pic>
          <p:sp>
            <p:nvSpPr>
              <p:cNvPr id="32" name="TextBox 31">
                <a:extLst>
                  <a:ext uri="{FF2B5EF4-FFF2-40B4-BE49-F238E27FC236}">
                    <a16:creationId xmlns:a16="http://schemas.microsoft.com/office/drawing/2014/main" id="{9B192B35-CAA4-0515-899A-AE9B66F6BF43}"/>
                  </a:ext>
                </a:extLst>
              </p:cNvPr>
              <p:cNvSpPr txBox="1"/>
              <p:nvPr/>
            </p:nvSpPr>
            <p:spPr>
              <a:xfrm>
                <a:off x="3636188" y="4273140"/>
                <a:ext cx="2243689"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rPr>
                  <a:t>SARAMIS</a:t>
                </a:r>
                <a:r>
                  <a:rPr lang="en-US" sz="2000" dirty="0">
                    <a:latin typeface="Arial" panose="020B0604020202090204" pitchFamily="34" charset="0"/>
                    <a:ea typeface="微软雅黑" panose="020B0503020204020204" pitchFamily="34" charset="-122"/>
                    <a:cs typeface="+mn-ea"/>
                    <a:sym typeface="Arial" panose="020B0604020202090204" pitchFamily="34" charset="0"/>
                  </a:rPr>
                  <a:t> Data</a:t>
                </a:r>
              </a:p>
            </p:txBody>
          </p:sp>
        </p:grpSp>
      </p:grpSp>
      <p:sp>
        <p:nvSpPr>
          <p:cNvPr id="40" name="TextBox 39">
            <a:extLst>
              <a:ext uri="{FF2B5EF4-FFF2-40B4-BE49-F238E27FC236}">
                <a16:creationId xmlns:a16="http://schemas.microsoft.com/office/drawing/2014/main" id="{469C9823-3ADD-D8C0-3524-53C8750C3312}"/>
              </a:ext>
            </a:extLst>
          </p:cNvPr>
          <p:cNvSpPr txBox="1"/>
          <p:nvPr/>
        </p:nvSpPr>
        <p:spPr>
          <a:xfrm>
            <a:off x="84724" y="802682"/>
            <a:ext cx="11235603" cy="2180469"/>
          </a:xfrm>
          <a:prstGeom prst="rect">
            <a:avLst/>
          </a:prstGeom>
          <a:noFill/>
        </p:spPr>
        <p:txBody>
          <a:bodyPr wrap="square">
            <a:spAutoFit/>
          </a:bodyPr>
          <a:lstStyle/>
          <a:p>
            <a:pPr marL="468630"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800" b="1" dirty="0">
                <a:latin typeface="+mn-ea"/>
                <a:ea typeface="+mn-ea"/>
                <a:sym typeface="Arial" panose="020B0604020202090204" pitchFamily="34" charset="0"/>
              </a:rPr>
              <a:t>Verify the impact of </a:t>
            </a:r>
            <a:r>
              <a:rPr lang="en-US" sz="2800" b="1" dirty="0">
                <a:solidFill>
                  <a:srgbClr val="FF0000"/>
                </a:solidFill>
                <a:latin typeface="+mn-ea"/>
                <a:ea typeface="+mn-ea"/>
                <a:sym typeface="Arial" panose="020B0604020202090204" pitchFamily="34" charset="0"/>
              </a:rPr>
              <a:t>label quality </a:t>
            </a:r>
            <a:r>
              <a:rPr lang="en-US" sz="2800" b="1" dirty="0">
                <a:latin typeface="+mn-ea"/>
                <a:ea typeface="+mn-ea"/>
                <a:sym typeface="Arial" panose="020B0604020202090204" pitchFamily="34" charset="0"/>
              </a:rPr>
              <a:t>on model transferability.</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1800" dirty="0">
                <a:latin typeface="Arial" panose="020B0604020202090204" pitchFamily="34" charset="0"/>
                <a:ea typeface="微软雅黑" panose="020B0503020204020204" pitchFamily="34" charset="-122"/>
                <a:cs typeface="+mn-ea"/>
              </a:rPr>
              <a:t>SARAMIS</a:t>
            </a:r>
            <a:r>
              <a:rPr lang="en-US" sz="1800" dirty="0">
                <a:latin typeface="Arial" panose="020B0604020202090204" pitchFamily="34" charset="0"/>
                <a:ea typeface="微软雅黑" panose="020B0503020204020204" pitchFamily="34" charset="-122"/>
                <a:cs typeface="+mn-ea"/>
                <a:sym typeface="Arial" panose="020B0604020202090204" pitchFamily="34" charset="0"/>
              </a:rPr>
              <a:t> Data has high-quality labels</a:t>
            </a:r>
            <a:endParaRPr lang="en-US" dirty="0">
              <a:latin typeface="Arial" panose="020B0604020202090204" pitchFamily="34" charset="0"/>
              <a:ea typeface="微软雅黑" panose="020B0503020204020204" pitchFamily="34" charset="-122"/>
              <a:cs typeface="+mn-ea"/>
            </a:endParaRP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dirty="0">
                <a:latin typeface="Arial" panose="020B0604020202090204" pitchFamily="34" charset="0"/>
                <a:ea typeface="微软雅黑" panose="020B0503020204020204" pitchFamily="34" charset="-122"/>
                <a:cs typeface="+mn-ea"/>
              </a:rPr>
              <a:t>Gaussian blurring lowers the quality of labels</a:t>
            </a:r>
            <a:endParaRPr lang="en-US" sz="2000" b="1" dirty="0">
              <a:latin typeface="+mn-ea"/>
              <a:ea typeface="+mn-ea"/>
              <a:sym typeface="Arial" panose="020B0604020202090204" pitchFamily="34" charset="0"/>
            </a:endParaRPr>
          </a:p>
        </p:txBody>
      </p:sp>
    </p:spTree>
    <p:extLst>
      <p:ext uri="{BB962C8B-B14F-4D97-AF65-F5344CB8AC3E}">
        <p14:creationId xmlns:p14="http://schemas.microsoft.com/office/powerpoint/2010/main" val="2307139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9" name="图片 68"/>
          <p:cNvPicPr>
            <a:picLocks noChangeAspect="1"/>
          </p:cNvPicPr>
          <p:nvPr/>
        </p:nvPicPr>
        <p:blipFill>
          <a:blip r:embed="rId3"/>
          <a:stretch>
            <a:fillRect/>
          </a:stretch>
        </p:blipFill>
        <p:spPr>
          <a:xfrm>
            <a:off x="0" y="0"/>
            <a:ext cx="12192000" cy="6858000"/>
          </a:xfrm>
          <a:prstGeom prst="rect">
            <a:avLst/>
          </a:prstGeom>
        </p:spPr>
      </p:pic>
      <p:sp>
        <p:nvSpPr>
          <p:cNvPr id="24" name="文本框 23"/>
          <p:cNvSpPr txBox="1"/>
          <p:nvPr/>
        </p:nvSpPr>
        <p:spPr>
          <a:xfrm>
            <a:off x="649480" y="2431798"/>
            <a:ext cx="11099511"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400" b="1" i="0" u="none" strike="noStrike" kern="1200" cap="none" spc="300" normalizeH="0" baseline="0" noProof="0">
                <a:ln>
                  <a:noFill/>
                </a:ln>
                <a:solidFill>
                  <a:schemeClr val="accent1"/>
                </a:solidFill>
                <a:effectLst/>
                <a:uLnTx/>
                <a:uFillTx/>
                <a:latin typeface="Arial" panose="020B0604020202090204" pitchFamily="34" charset="0"/>
                <a:ea typeface="Microsoft YaHei" panose="020B0503020204020204" pitchFamily="34" charset="-122"/>
                <a:cs typeface="+mn-ea"/>
                <a:sym typeface="Arial" panose="020B0604020202090204" pitchFamily="34" charset="0"/>
              </a:rPr>
              <a:t>Thank you!</a:t>
            </a:r>
            <a:endParaRPr kumimoji="0" lang="zh-CN" altLang="en-US" sz="5400" b="1" i="0" u="none" strike="noStrike" kern="1200" cap="none" spc="300" normalizeH="0" baseline="0" noProof="0">
              <a:ln>
                <a:noFill/>
              </a:ln>
              <a:solidFill>
                <a:schemeClr val="accent1"/>
              </a:solidFill>
              <a:effectLst/>
              <a:uLnTx/>
              <a:uFillTx/>
              <a:latin typeface="Arial" panose="020B0604020202090204" pitchFamily="34" charset="0"/>
              <a:ea typeface="Microsoft YaHei" panose="020B0503020204020204" pitchFamily="34" charset="-122"/>
              <a:cs typeface="+mn-ea"/>
              <a:sym typeface="Arial" panose="020B0604020202090204" pitchFamily="34" charset="0"/>
            </a:endParaRPr>
          </a:p>
        </p:txBody>
      </p:sp>
      <p:sp>
        <p:nvSpPr>
          <p:cNvPr id="2" name="灯片编号占位符 1">
            <a:extLst>
              <a:ext uri="{FF2B5EF4-FFF2-40B4-BE49-F238E27FC236}">
                <a16:creationId xmlns:a16="http://schemas.microsoft.com/office/drawing/2014/main" id="{0E5A0EF8-80A2-4093-AD1A-30EA0E6BBC81}"/>
              </a:ext>
            </a:extLst>
          </p:cNvPr>
          <p:cNvSpPr>
            <a:spLocks noGrp="1"/>
          </p:cNvSpPr>
          <p:nvPr>
            <p:ph type="sldNum" sz="quarter" idx="4"/>
          </p:nvPr>
        </p:nvSpPr>
        <p:spPr/>
        <p:txBody>
          <a:bodyPr/>
          <a:lstStyle/>
          <a:p>
            <a:r>
              <a:rPr lang="en-US" altLang="zh-CN"/>
              <a:t>&lt; </a:t>
            </a:r>
            <a:fld id="{A548B57D-AE10-4CF7-A9DF-59FEFA91B28E}" type="slidenum">
              <a:rPr lang="zh-CN" altLang="en-US" smtClean="0"/>
              <a:t>11</a:t>
            </a:fld>
            <a:r>
              <a:rPr lang="zh-CN" altLang="en-US"/>
              <a:t> </a:t>
            </a:r>
            <a:r>
              <a:rPr lang="en-US" altLang="zh-CN"/>
              <a:t>&gt;</a:t>
            </a:r>
            <a:endParaRPr lang="zh-CN" altLang="en-US"/>
          </a:p>
        </p:txBody>
      </p:sp>
    </p:spTree>
    <p:extLst>
      <p:ext uri="{BB962C8B-B14F-4D97-AF65-F5344CB8AC3E}">
        <p14:creationId xmlns:p14="http://schemas.microsoft.com/office/powerpoint/2010/main" val="6582964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9005791" y="6394353"/>
            <a:ext cx="2743200" cy="292196"/>
          </a:xfrm>
          <a:prstGeom prst="rect">
            <a:avLst/>
          </a:prstGeom>
        </p:spPr>
        <p:txBody>
          <a:bodyPr/>
          <a:lstStyle/>
          <a:p>
            <a:r>
              <a:rPr lang="en-US" altLang="zh-CN">
                <a:latin typeface="+mn-ea"/>
                <a:sym typeface="Arial" panose="020B0604020202090204" pitchFamily="34" charset="0"/>
              </a:rPr>
              <a:t>&lt; </a:t>
            </a:r>
            <a:fld id="{A548B57D-AE10-4CF7-A9DF-59FEFA91B28E}" type="slidenum">
              <a:rPr lang="zh-CN" altLang="en-US" smtClean="0">
                <a:latin typeface="+mn-ea"/>
                <a:sym typeface="Arial" panose="020B0604020202090204" pitchFamily="34" charset="0"/>
              </a:rPr>
              <a:t>2</a:t>
            </a:fld>
            <a:r>
              <a:rPr lang="zh-CN" altLang="en-US">
                <a:latin typeface="+mn-ea"/>
                <a:sym typeface="Arial" panose="020B0604020202090204" pitchFamily="34" charset="0"/>
              </a:rPr>
              <a:t> </a:t>
            </a:r>
            <a:r>
              <a:rPr lang="en-US" altLang="zh-CN">
                <a:latin typeface="+mn-ea"/>
                <a:sym typeface="Arial" panose="020B0604020202090204" pitchFamily="34" charset="0"/>
              </a:rPr>
              <a:t>&gt;</a:t>
            </a:r>
            <a:endParaRPr lang="zh-CN" altLang="en-US">
              <a:latin typeface="+mn-ea"/>
              <a:sym typeface="Arial" panose="020B0604020202090204" pitchFamily="34" charset="0"/>
            </a:endParaRPr>
          </a:p>
        </p:txBody>
      </p:sp>
      <p:sp>
        <p:nvSpPr>
          <p:cNvPr id="7" name="文本占位符 6"/>
          <p:cNvSpPr>
            <a:spLocks noGrp="1"/>
          </p:cNvSpPr>
          <p:nvPr>
            <p:ph type="body" sz="quarter" idx="4294967295"/>
          </p:nvPr>
        </p:nvSpPr>
        <p:spPr>
          <a:xfrm>
            <a:off x="732972" y="1397768"/>
            <a:ext cx="10515600" cy="4659044"/>
          </a:xfrm>
        </p:spPr>
        <p:txBody>
          <a:bodyPr>
            <a:normAutofit fontScale="92500"/>
          </a:bodyPr>
          <a:lstStyle/>
          <a:p>
            <a:pPr marL="468630"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400" dirty="0">
                <a:solidFill>
                  <a:srgbClr val="FF0000"/>
                </a:solidFill>
              </a:rPr>
              <a:t>Model transferability </a:t>
            </a:r>
            <a:r>
              <a:rPr lang="en-US" sz="2400" dirty="0"/>
              <a:t>refers to how well knowledge from a source task improves target task performance.</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b="1" dirty="0">
                <a:effectLst/>
              </a:rPr>
              <a:t>Task Relatedness</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b="1" dirty="0">
                <a:effectLst/>
              </a:rPr>
              <a:t>Data Distribution</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b="1" dirty="0">
                <a:effectLst/>
              </a:rPr>
              <a:t>Model Architecture</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b="1" dirty="0"/>
              <a:t>Quality of source data labels</a:t>
            </a:r>
            <a:endParaRPr lang="en-US" altLang="zh-CN" b="1" dirty="0"/>
          </a:p>
        </p:txBody>
      </p:sp>
      <p:sp>
        <p:nvSpPr>
          <p:cNvPr id="4" name="标题 3"/>
          <p:cNvSpPr>
            <a:spLocks noGrp="1"/>
          </p:cNvSpPr>
          <p:nvPr>
            <p:ph type="title"/>
          </p:nvPr>
        </p:nvSpPr>
        <p:spPr>
          <a:xfrm>
            <a:off x="438150" y="171451"/>
            <a:ext cx="9056851" cy="617518"/>
          </a:xfrm>
        </p:spPr>
        <p:txBody>
          <a:bodyPr>
            <a:normAutofit/>
          </a:bodyPr>
          <a:lstStyle/>
          <a:p>
            <a:r>
              <a:rPr lang="en-US" sz="2800" dirty="0">
                <a:latin typeface="+mn-ea"/>
                <a:ea typeface="+mn-ea"/>
                <a:sym typeface="Arial" panose="020B0604020202090204" pitchFamily="34" charset="0"/>
              </a:rPr>
              <a:t>Background</a:t>
            </a:r>
            <a:endParaRPr sz="2800" dirty="0">
              <a:latin typeface="+mn-ea"/>
              <a:ea typeface="+mn-ea"/>
              <a:sym typeface="Arial" panose="020B0604020202090204" pitchFamily="34" charset="0"/>
            </a:endParaRPr>
          </a:p>
        </p:txBody>
      </p:sp>
      <p:pic>
        <p:nvPicPr>
          <p:cNvPr id="2054" name="Picture 6" descr="Transfer learning - Wikipedia">
            <a:extLst>
              <a:ext uri="{FF2B5EF4-FFF2-40B4-BE49-F238E27FC236}">
                <a16:creationId xmlns:a16="http://schemas.microsoft.com/office/drawing/2014/main" id="{B9338404-0EB4-5B1F-0F6A-2E098A8CB6C4}"/>
              </a:ext>
            </a:extLst>
          </p:cNvPr>
          <p:cNvPicPr>
            <a:picLocks noChangeAspect="1" noChangeArrowheads="1"/>
          </p:cNvPicPr>
          <p:nvPr/>
        </p:nvPicPr>
        <p:blipFill>
          <a:blip r:embed="rId3">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6096000" y="2478335"/>
            <a:ext cx="5221358" cy="39160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5131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9005791" y="6394353"/>
            <a:ext cx="2743200" cy="292196"/>
          </a:xfrm>
          <a:prstGeom prst="rect">
            <a:avLst/>
          </a:prstGeom>
        </p:spPr>
        <p:txBody>
          <a:bodyPr/>
          <a:lstStyle/>
          <a:p>
            <a:r>
              <a:rPr lang="en-US" altLang="zh-CN">
                <a:latin typeface="+mn-ea"/>
                <a:sym typeface="Arial" panose="020B0604020202090204" pitchFamily="34" charset="0"/>
              </a:rPr>
              <a:t>&lt; </a:t>
            </a:r>
            <a:fld id="{A548B57D-AE10-4CF7-A9DF-59FEFA91B28E}" type="slidenum">
              <a:rPr lang="zh-CN" altLang="en-US" smtClean="0">
                <a:latin typeface="+mn-ea"/>
                <a:sym typeface="Arial" panose="020B0604020202090204" pitchFamily="34" charset="0"/>
              </a:rPr>
              <a:t>3</a:t>
            </a:fld>
            <a:r>
              <a:rPr lang="zh-CN" altLang="en-US">
                <a:latin typeface="+mn-ea"/>
                <a:sym typeface="Arial" panose="020B0604020202090204" pitchFamily="34" charset="0"/>
              </a:rPr>
              <a:t> </a:t>
            </a:r>
            <a:r>
              <a:rPr lang="en-US" altLang="zh-CN">
                <a:latin typeface="+mn-ea"/>
                <a:sym typeface="Arial" panose="020B0604020202090204" pitchFamily="34" charset="0"/>
              </a:rPr>
              <a:t>&gt;</a:t>
            </a:r>
            <a:endParaRPr lang="zh-CN" altLang="en-US">
              <a:latin typeface="+mn-ea"/>
              <a:sym typeface="Arial" panose="020B0604020202090204" pitchFamily="34" charset="0"/>
            </a:endParaRPr>
          </a:p>
        </p:txBody>
      </p:sp>
      <p:sp>
        <p:nvSpPr>
          <p:cNvPr id="7" name="文本占位符 6"/>
          <p:cNvSpPr>
            <a:spLocks noGrp="1"/>
          </p:cNvSpPr>
          <p:nvPr>
            <p:ph type="body" sz="quarter" idx="4294967295"/>
          </p:nvPr>
        </p:nvSpPr>
        <p:spPr>
          <a:xfrm>
            <a:off x="732972" y="1397768"/>
            <a:ext cx="10515600" cy="4659044"/>
          </a:xfrm>
        </p:spPr>
        <p:txBody>
          <a:bodyPr>
            <a:normAutofit/>
          </a:bodyPr>
          <a:lstStyle/>
          <a:p>
            <a:pPr marL="468630"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400" dirty="0">
                <a:solidFill>
                  <a:srgbClr val="FF0000"/>
                </a:solidFill>
              </a:rPr>
              <a:t>Fine-tuning</a:t>
            </a:r>
            <a:r>
              <a:rPr lang="en-US" sz="2400" dirty="0"/>
              <a:t> is a widely recognized effective method for evaluating model transferability.</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Time-consuming</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Hyper-parameter sensitive</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Overfitting</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endParaRPr lang="en-US" altLang="zh-CN" sz="2200" b="1" dirty="0"/>
          </a:p>
        </p:txBody>
      </p:sp>
      <p:sp>
        <p:nvSpPr>
          <p:cNvPr id="4" name="标题 3"/>
          <p:cNvSpPr>
            <a:spLocks noGrp="1"/>
          </p:cNvSpPr>
          <p:nvPr>
            <p:ph type="title"/>
          </p:nvPr>
        </p:nvSpPr>
        <p:spPr>
          <a:xfrm>
            <a:off x="438150" y="171451"/>
            <a:ext cx="9056851" cy="617518"/>
          </a:xfrm>
        </p:spPr>
        <p:txBody>
          <a:bodyPr>
            <a:normAutofit/>
          </a:bodyPr>
          <a:lstStyle/>
          <a:p>
            <a:r>
              <a:rPr lang="en-US" sz="2800" dirty="0">
                <a:latin typeface="+mn-ea"/>
                <a:ea typeface="+mn-ea"/>
                <a:sym typeface="Arial" panose="020B0604020202090204" pitchFamily="34" charset="0"/>
              </a:rPr>
              <a:t>Background</a:t>
            </a:r>
            <a:endParaRPr sz="2800" dirty="0">
              <a:latin typeface="+mn-ea"/>
              <a:ea typeface="+mn-ea"/>
              <a:sym typeface="Arial" panose="020B0604020202090204" pitchFamily="34" charset="0"/>
            </a:endParaRPr>
          </a:p>
        </p:txBody>
      </p:sp>
      <p:sp>
        <p:nvSpPr>
          <p:cNvPr id="9" name="TextBox 8">
            <a:extLst>
              <a:ext uri="{FF2B5EF4-FFF2-40B4-BE49-F238E27FC236}">
                <a16:creationId xmlns:a16="http://schemas.microsoft.com/office/drawing/2014/main" id="{2924E566-C2B4-951C-B0B5-A5230D34C8B4}"/>
              </a:ext>
            </a:extLst>
          </p:cNvPr>
          <p:cNvSpPr txBox="1"/>
          <p:nvPr/>
        </p:nvSpPr>
        <p:spPr>
          <a:xfrm>
            <a:off x="5375397" y="5288339"/>
            <a:ext cx="6251674" cy="3139321"/>
          </a:xfrm>
          <a:prstGeom prst="rect">
            <a:avLst/>
          </a:prstGeom>
          <a:noFill/>
        </p:spPr>
        <p:txBody>
          <a:bodyPr wrap="square">
            <a:spAutoFit/>
          </a:bodyPr>
          <a:lstStyle/>
          <a:p>
            <a:r>
              <a:rPr lang="en-US" dirty="0">
                <a:solidFill>
                  <a:srgbClr val="0D0D0D"/>
                </a:solidFill>
                <a:highlight>
                  <a:srgbClr val="FFFFFF"/>
                </a:highlight>
                <a:latin typeface="+mj-ea"/>
                <a:ea typeface="+mj-ea"/>
              </a:rPr>
              <a:t>F</a:t>
            </a:r>
            <a:r>
              <a:rPr lang="en-US" altLang="zh-CN" dirty="0">
                <a:solidFill>
                  <a:srgbClr val="0D0D0D"/>
                </a:solidFill>
                <a:highlight>
                  <a:srgbClr val="FFFFFF"/>
                </a:highlight>
                <a:latin typeface="+mj-ea"/>
                <a:ea typeface="+mj-ea"/>
              </a:rPr>
              <a:t>igure</a:t>
            </a:r>
            <a:r>
              <a:rPr lang="en-US" dirty="0">
                <a:solidFill>
                  <a:srgbClr val="0D0D0D"/>
                </a:solidFill>
                <a:highlight>
                  <a:srgbClr val="FFFFFF"/>
                </a:highlight>
                <a:latin typeface="+mj-ea"/>
                <a:ea typeface="+mj-ea"/>
              </a:rPr>
              <a:t> 1: The </a:t>
            </a:r>
            <a:r>
              <a:rPr lang="en-US" b="0" i="0" dirty="0">
                <a:solidFill>
                  <a:srgbClr val="0D0D0D"/>
                </a:solidFill>
                <a:effectLst/>
                <a:highlight>
                  <a:srgbClr val="FFFFFF"/>
                </a:highlight>
                <a:latin typeface="+mj-ea"/>
                <a:ea typeface="+mj-ea"/>
              </a:rPr>
              <a:t>number of articles on 3D image segmentation models over the years, with the y-axis representing the number of articles per year and the x-axis representing the years. The data is sourced from Web of Science.</a:t>
            </a:r>
            <a:endParaRPr lang="en-US" b="0" i="0" dirty="0">
              <a:effectLst/>
              <a:highlight>
                <a:srgbClr val="FFFFFF"/>
              </a:highlight>
              <a:latin typeface="+mj-ea"/>
              <a:ea typeface="+mj-ea"/>
            </a:endParaRPr>
          </a:p>
          <a:p>
            <a:endParaRPr lang="en-US" b="0" i="0" dirty="0">
              <a:effectLst/>
              <a:highlight>
                <a:srgbClr val="FFFFFF"/>
              </a:highlight>
              <a:latin typeface="Arial" panose="020B0604020202020204" pitchFamily="34" charset="0"/>
            </a:endParaRPr>
          </a:p>
          <a:p>
            <a:endParaRPr lang="en-US" b="0" i="0" dirty="0">
              <a:effectLst/>
              <a:highlight>
                <a:srgbClr val="FFFFFF"/>
              </a:highlight>
              <a:latin typeface="Arial" panose="020B0604020202020204" pitchFamily="34" charset="0"/>
            </a:endParaRPr>
          </a:p>
          <a:p>
            <a:endParaRPr lang="en-US" b="0" i="0" dirty="0">
              <a:effectLst/>
              <a:highlight>
                <a:srgbClr val="FFFFFF"/>
              </a:highlight>
              <a:latin typeface="Arial" panose="020B0604020202020204" pitchFamily="34" charset="0"/>
            </a:endParaRPr>
          </a:p>
          <a:p>
            <a:endParaRPr lang="en-US" b="0" i="0" dirty="0">
              <a:effectLst/>
              <a:highlight>
                <a:srgbClr val="FFFFFF"/>
              </a:highlight>
              <a:latin typeface="Arial" panose="020B0604020202020204" pitchFamily="34" charset="0"/>
            </a:endParaRPr>
          </a:p>
          <a:p>
            <a:endParaRPr lang="en-US" b="0" i="0" dirty="0">
              <a:effectLst/>
              <a:highlight>
                <a:srgbClr val="FFFFFF"/>
              </a:highlight>
              <a:latin typeface="Arial" panose="020B0604020202020204" pitchFamily="34" charset="0"/>
            </a:endParaRPr>
          </a:p>
          <a:p>
            <a:endParaRPr lang="en-US" dirty="0"/>
          </a:p>
        </p:txBody>
      </p:sp>
      <p:graphicFrame>
        <p:nvGraphicFramePr>
          <p:cNvPr id="2" name="Chart 1">
            <a:extLst>
              <a:ext uri="{FF2B5EF4-FFF2-40B4-BE49-F238E27FC236}">
                <a16:creationId xmlns:a16="http://schemas.microsoft.com/office/drawing/2014/main" id="{9C2A7D12-72B6-1ECD-9BA2-66EF92FA0C23}"/>
              </a:ext>
            </a:extLst>
          </p:cNvPr>
          <p:cNvGraphicFramePr>
            <a:graphicFrameLocks/>
          </p:cNvGraphicFramePr>
          <p:nvPr>
            <p:extLst>
              <p:ext uri="{D42A27DB-BD31-4B8C-83A1-F6EECF244321}">
                <p14:modId xmlns:p14="http://schemas.microsoft.com/office/powerpoint/2010/main" val="3571933499"/>
              </p:ext>
            </p:extLst>
          </p:nvPr>
        </p:nvGraphicFramePr>
        <p:xfrm>
          <a:off x="5805391" y="2610984"/>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28995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9005791" y="6394353"/>
            <a:ext cx="2743200" cy="292196"/>
          </a:xfrm>
          <a:prstGeom prst="rect">
            <a:avLst/>
          </a:prstGeom>
        </p:spPr>
        <p:txBody>
          <a:bodyPr/>
          <a:lstStyle/>
          <a:p>
            <a:r>
              <a:rPr lang="en-US" altLang="zh-CN">
                <a:latin typeface="+mn-ea"/>
                <a:sym typeface="Arial" panose="020B0604020202090204" pitchFamily="34" charset="0"/>
              </a:rPr>
              <a:t>&lt; </a:t>
            </a:r>
            <a:fld id="{A548B57D-AE10-4CF7-A9DF-59FEFA91B28E}" type="slidenum">
              <a:rPr lang="zh-CN" altLang="en-US" smtClean="0">
                <a:latin typeface="+mn-ea"/>
                <a:sym typeface="Arial" panose="020B0604020202090204" pitchFamily="34" charset="0"/>
              </a:rPr>
              <a:t>4</a:t>
            </a:fld>
            <a:r>
              <a:rPr lang="zh-CN" altLang="en-US">
                <a:latin typeface="+mn-ea"/>
                <a:sym typeface="Arial" panose="020B0604020202090204" pitchFamily="34" charset="0"/>
              </a:rPr>
              <a:t> </a:t>
            </a:r>
            <a:r>
              <a:rPr lang="en-US" altLang="zh-CN">
                <a:latin typeface="+mn-ea"/>
                <a:sym typeface="Arial" panose="020B0604020202090204" pitchFamily="34" charset="0"/>
              </a:rPr>
              <a:t>&gt;</a:t>
            </a:r>
            <a:endParaRPr lang="zh-CN" altLang="en-US">
              <a:latin typeface="+mn-ea"/>
              <a:sym typeface="Arial" panose="020B0604020202090204" pitchFamily="34" charset="0"/>
            </a:endParaRPr>
          </a:p>
        </p:txBody>
      </p:sp>
      <p:sp>
        <p:nvSpPr>
          <p:cNvPr id="7" name="文本占位符 6"/>
          <p:cNvSpPr>
            <a:spLocks noGrp="1"/>
          </p:cNvSpPr>
          <p:nvPr>
            <p:ph type="body" sz="quarter" idx="4294967295"/>
          </p:nvPr>
        </p:nvSpPr>
        <p:spPr>
          <a:xfrm>
            <a:off x="732972" y="1397768"/>
            <a:ext cx="10515600" cy="4659044"/>
          </a:xfrm>
        </p:spPr>
        <p:txBody>
          <a:bodyPr>
            <a:normAutofit/>
          </a:bodyPr>
          <a:lstStyle/>
          <a:p>
            <a:pPr marL="468630" indent="-468630" eaLnBrk="0" fontAlgn="base" hangingPunct="0">
              <a:lnSpc>
                <a:spcPct val="100000"/>
              </a:lnSpc>
              <a:spcBef>
                <a:spcPct val="20000"/>
              </a:spcBef>
              <a:spcAft>
                <a:spcPct val="0"/>
              </a:spcAft>
              <a:buClr>
                <a:srgbClr val="000099"/>
              </a:buClr>
              <a:buFont typeface="Wingdings" panose="05000000000000000000" pitchFamily="2" charset="2"/>
              <a:buChar char="o"/>
              <a:defRPr/>
            </a:pPr>
            <a:r>
              <a:rPr lang="en-US" b="1" i="0" dirty="0" err="1">
                <a:solidFill>
                  <a:srgbClr val="0D0D0D"/>
                </a:solidFill>
                <a:effectLst/>
                <a:highlight>
                  <a:srgbClr val="FFFFFF"/>
                </a:highlight>
                <a:latin typeface="Söhne"/>
              </a:rPr>
              <a:t>LogME</a:t>
            </a:r>
            <a:r>
              <a:rPr lang="en-US" b="1" i="0" dirty="0">
                <a:solidFill>
                  <a:srgbClr val="0D0D0D"/>
                </a:solidFill>
                <a:effectLst/>
                <a:highlight>
                  <a:srgbClr val="FFFFFF"/>
                </a:highlight>
                <a:latin typeface="Söhne"/>
              </a:rPr>
              <a:t> extracts features from pre-trained model and optimizes hyperparameters with a Bayesian approach to calculate </a:t>
            </a:r>
            <a:r>
              <a:rPr lang="en-US" b="1" dirty="0">
                <a:solidFill>
                  <a:srgbClr val="0D0D0D"/>
                </a:solidFill>
                <a:highlight>
                  <a:srgbClr val="FFFFFF"/>
                </a:highlight>
                <a:latin typeface="Söhne"/>
              </a:rPr>
              <a:t>the </a:t>
            </a:r>
            <a:r>
              <a:rPr lang="en-US" b="1" dirty="0">
                <a:solidFill>
                  <a:srgbClr val="0D0D0D"/>
                </a:solidFill>
                <a:highlight>
                  <a:srgbClr val="FFFFFF"/>
                </a:highlight>
                <a:latin typeface="Söhne"/>
                <a:sym typeface="Arial" panose="020B0604020202090204" pitchFamily="34" charset="0"/>
              </a:rPr>
              <a:t>L</a:t>
            </a:r>
            <a:r>
              <a:rPr lang="en-US" altLang="zh-CN" b="1" dirty="0">
                <a:solidFill>
                  <a:srgbClr val="0D0D0D"/>
                </a:solidFill>
                <a:highlight>
                  <a:srgbClr val="FFFFFF"/>
                </a:highlight>
                <a:latin typeface="Söhne"/>
                <a:sym typeface="Arial" panose="020B0604020202090204" pitchFamily="34" charset="0"/>
              </a:rPr>
              <a:t>ogarithm of </a:t>
            </a:r>
            <a:r>
              <a:rPr lang="en-US" b="1" i="0" dirty="0">
                <a:solidFill>
                  <a:srgbClr val="0D0D0D"/>
                </a:solidFill>
                <a:effectLst/>
                <a:highlight>
                  <a:srgbClr val="FFFFFF"/>
                </a:highlight>
                <a:latin typeface="Söhne"/>
              </a:rPr>
              <a:t>maximum evidence.</a:t>
            </a:r>
          </a:p>
          <a:p>
            <a:pPr marL="925830" lvl="1" indent="-468630" eaLnBrk="0" fontAlgn="base" hangingPunct="0">
              <a:lnSpc>
                <a:spcPct val="100000"/>
              </a:lnSpc>
              <a:spcBef>
                <a:spcPct val="20000"/>
              </a:spcBef>
              <a:spcAft>
                <a:spcPct val="0"/>
              </a:spcAft>
              <a:buClr>
                <a:srgbClr val="000099"/>
              </a:buClr>
              <a:buFont typeface="Wingdings" panose="05000000000000000000" pitchFamily="2" charset="2"/>
              <a:buChar char="o"/>
              <a:defRPr/>
            </a:pPr>
            <a:r>
              <a:rPr lang="en-US" altLang="zh-CN" b="1" kern="0" dirty="0">
                <a:solidFill>
                  <a:srgbClr val="FF0000"/>
                </a:solidFill>
                <a:highlight>
                  <a:srgbClr val="FFFFFF"/>
                </a:highlight>
                <a:latin typeface="Söhne"/>
              </a:rPr>
              <a:t>Not adaptive to medical images</a:t>
            </a:r>
            <a:r>
              <a:rPr lang="en-US" altLang="zh-CN" b="1" kern="0" baseline="30000" dirty="0">
                <a:solidFill>
                  <a:srgbClr val="0D0D0D"/>
                </a:solidFill>
                <a:highlight>
                  <a:srgbClr val="FFFFFF"/>
                </a:highlight>
                <a:latin typeface="Söhne"/>
              </a:rPr>
              <a:t>[1]</a:t>
            </a:r>
            <a:endParaRPr lang="en-US" altLang="zh-CN" b="1" kern="0" baseline="30000" dirty="0">
              <a:solidFill>
                <a:srgbClr val="000000"/>
              </a:solidFill>
            </a:endParaRPr>
          </a:p>
        </p:txBody>
      </p:sp>
      <p:sp>
        <p:nvSpPr>
          <p:cNvPr id="4" name="标题 3"/>
          <p:cNvSpPr>
            <a:spLocks noGrp="1"/>
          </p:cNvSpPr>
          <p:nvPr>
            <p:ph type="title"/>
          </p:nvPr>
        </p:nvSpPr>
        <p:spPr>
          <a:xfrm>
            <a:off x="438150" y="171451"/>
            <a:ext cx="9056851" cy="617518"/>
          </a:xfrm>
        </p:spPr>
        <p:txBody>
          <a:bodyPr>
            <a:normAutofit/>
          </a:bodyPr>
          <a:lstStyle/>
          <a:p>
            <a:r>
              <a:rPr lang="en-US" altLang="en-US" sz="2800" dirty="0">
                <a:latin typeface="+mn-ea"/>
                <a:ea typeface="+mn-ea"/>
                <a:sym typeface="Arial" panose="020B0604020202090204" pitchFamily="34" charset="0"/>
              </a:rPr>
              <a:t>R</a:t>
            </a:r>
            <a:r>
              <a:rPr lang="en-US" altLang="en-US" sz="2800" dirty="0">
                <a:latin typeface="+mn-ea"/>
                <a:ea typeface="+mn-ea"/>
              </a:rPr>
              <a:t>elated Work : </a:t>
            </a:r>
            <a:r>
              <a:rPr lang="en-US" altLang="en-US" sz="2800" dirty="0" err="1">
                <a:latin typeface="+mn-ea"/>
                <a:ea typeface="+mn-ea"/>
              </a:rPr>
              <a:t>LogME</a:t>
            </a:r>
            <a:endParaRPr lang="zh-CN" altLang="en-US" sz="2800" dirty="0">
              <a:latin typeface="+mn-ea"/>
              <a:ea typeface="+mn-ea"/>
              <a:sym typeface="Arial" panose="020B0604020202090204" pitchFamily="34" charset="0"/>
            </a:endParaRPr>
          </a:p>
        </p:txBody>
      </p:sp>
      <p:grpSp>
        <p:nvGrpSpPr>
          <p:cNvPr id="45" name="Group 44">
            <a:extLst>
              <a:ext uri="{FF2B5EF4-FFF2-40B4-BE49-F238E27FC236}">
                <a16:creationId xmlns:a16="http://schemas.microsoft.com/office/drawing/2014/main" id="{3BA235D8-7230-DE8C-5B6A-61CAB214463A}"/>
              </a:ext>
            </a:extLst>
          </p:cNvPr>
          <p:cNvGrpSpPr/>
          <p:nvPr/>
        </p:nvGrpSpPr>
        <p:grpSpPr>
          <a:xfrm>
            <a:off x="552255" y="3533552"/>
            <a:ext cx="12780660" cy="2212879"/>
            <a:chOff x="999515" y="4136136"/>
            <a:chExt cx="12780660" cy="2212879"/>
          </a:xfrm>
        </p:grpSpPr>
        <p:pic>
          <p:nvPicPr>
            <p:cNvPr id="14" name="Picture 2" descr="Neural - Free computer icons">
              <a:extLst>
                <a:ext uri="{FF2B5EF4-FFF2-40B4-BE49-F238E27FC236}">
                  <a16:creationId xmlns:a16="http://schemas.microsoft.com/office/drawing/2014/main" id="{83A764AD-E7C3-DFC6-F5E5-AAE5CC01ADB0}"/>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V="1">
              <a:off x="3475108" y="4896963"/>
              <a:ext cx="694581" cy="641714"/>
            </a:xfrm>
            <a:prstGeom prst="rect">
              <a:avLst/>
            </a:prstGeom>
            <a:noFill/>
            <a:extLst>
              <a:ext uri="{909E8E84-426E-40DD-AFC4-6F175D3DCCD1}">
                <a14:hiddenFill xmlns:a14="http://schemas.microsoft.com/office/drawing/2010/main">
                  <a:solidFill>
                    <a:srgbClr val="FFFFFF"/>
                  </a:solidFill>
                </a14:hiddenFill>
              </a:ext>
            </a:extLst>
          </p:spPr>
        </p:pic>
        <p:pic>
          <p:nvPicPr>
            <p:cNvPr id="17" name="Graphic 16" descr="Database outline">
              <a:extLst>
                <a:ext uri="{FF2B5EF4-FFF2-40B4-BE49-F238E27FC236}">
                  <a16:creationId xmlns:a16="http://schemas.microsoft.com/office/drawing/2014/main" id="{CC1D2D31-4706-2379-2AE8-0E75E1C7FCB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354576" y="4770211"/>
              <a:ext cx="989732" cy="914400"/>
            </a:xfrm>
            <a:prstGeom prst="rect">
              <a:avLst/>
            </a:prstGeom>
          </p:spPr>
        </p:pic>
        <p:cxnSp>
          <p:nvCxnSpPr>
            <p:cNvPr id="18" name="Straight Arrow Connector 17">
              <a:extLst>
                <a:ext uri="{FF2B5EF4-FFF2-40B4-BE49-F238E27FC236}">
                  <a16:creationId xmlns:a16="http://schemas.microsoft.com/office/drawing/2014/main" id="{AD6048A8-A9B4-2C07-4680-86B77DC53437}"/>
                </a:ext>
              </a:extLst>
            </p:cNvPr>
            <p:cNvCxnSpPr>
              <a:cxnSpLocks/>
            </p:cNvCxnSpPr>
            <p:nvPr/>
          </p:nvCxnSpPr>
          <p:spPr>
            <a:xfrm flipV="1">
              <a:off x="2441307" y="5223810"/>
              <a:ext cx="947936" cy="814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BEDBC577-51CC-D666-B061-2A1409F39E11}"/>
                </a:ext>
              </a:extLst>
            </p:cNvPr>
            <p:cNvSpPr txBox="1"/>
            <p:nvPr/>
          </p:nvSpPr>
          <p:spPr>
            <a:xfrm>
              <a:off x="999515" y="5699667"/>
              <a:ext cx="1699854"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Target Data</a:t>
              </a:r>
            </a:p>
          </p:txBody>
        </p:sp>
        <p:cxnSp>
          <p:nvCxnSpPr>
            <p:cNvPr id="25" name="Straight Arrow Connector 24">
              <a:extLst>
                <a:ext uri="{FF2B5EF4-FFF2-40B4-BE49-F238E27FC236}">
                  <a16:creationId xmlns:a16="http://schemas.microsoft.com/office/drawing/2014/main" id="{C794B8D2-A169-02C0-CCB4-3E7364F2282A}"/>
                </a:ext>
              </a:extLst>
            </p:cNvPr>
            <p:cNvCxnSpPr>
              <a:cxnSpLocks/>
              <a:stCxn id="14" idx="3"/>
            </p:cNvCxnSpPr>
            <p:nvPr/>
          </p:nvCxnSpPr>
          <p:spPr>
            <a:xfrm>
              <a:off x="4169689" y="5217820"/>
              <a:ext cx="1414457"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7" name="Oval 26">
              <a:extLst>
                <a:ext uri="{FF2B5EF4-FFF2-40B4-BE49-F238E27FC236}">
                  <a16:creationId xmlns:a16="http://schemas.microsoft.com/office/drawing/2014/main" id="{6F1AFAB2-6A34-9C4C-2FF9-6DF2AF69C2B9}"/>
                </a:ext>
              </a:extLst>
            </p:cNvPr>
            <p:cNvSpPr/>
            <p:nvPr/>
          </p:nvSpPr>
          <p:spPr>
            <a:xfrm>
              <a:off x="5616192" y="4136136"/>
              <a:ext cx="1799830" cy="2212879"/>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90204" pitchFamily="34" charset="0"/>
                  <a:ea typeface="微软雅黑" panose="020B0503020204020204" pitchFamily="34" charset="-122"/>
                  <a:cs typeface="+mn-ea"/>
                </a:rPr>
                <a:t>Bayesian</a:t>
              </a:r>
            </a:p>
            <a:p>
              <a:pPr algn="ctr"/>
              <a:r>
                <a:rPr lang="en-US" sz="2000" dirty="0">
                  <a:solidFill>
                    <a:schemeClr val="tx1"/>
                  </a:solidFill>
                  <a:latin typeface="Arial" panose="020B0604020202090204" pitchFamily="34" charset="0"/>
                  <a:ea typeface="微软雅黑" panose="020B0503020204020204" pitchFamily="34" charset="-122"/>
                  <a:cs typeface="+mn-ea"/>
                </a:rPr>
                <a:t>Approach</a:t>
              </a:r>
            </a:p>
          </p:txBody>
        </p:sp>
        <p:cxnSp>
          <p:nvCxnSpPr>
            <p:cNvPr id="28" name="Straight Arrow Connector 27">
              <a:extLst>
                <a:ext uri="{FF2B5EF4-FFF2-40B4-BE49-F238E27FC236}">
                  <a16:creationId xmlns:a16="http://schemas.microsoft.com/office/drawing/2014/main" id="{D5DAAF61-CDAD-8B06-F347-A59DCC118C5C}"/>
                </a:ext>
              </a:extLst>
            </p:cNvPr>
            <p:cNvCxnSpPr>
              <a:cxnSpLocks/>
            </p:cNvCxnSpPr>
            <p:nvPr/>
          </p:nvCxnSpPr>
          <p:spPr>
            <a:xfrm>
              <a:off x="7501294" y="5217820"/>
              <a:ext cx="1504497" cy="70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4BC40AC3-4617-6788-DA80-B77745A4907B}"/>
                </a:ext>
              </a:extLst>
            </p:cNvPr>
            <p:cNvSpPr txBox="1"/>
            <p:nvPr/>
          </p:nvSpPr>
          <p:spPr>
            <a:xfrm>
              <a:off x="7180169" y="5033154"/>
              <a:ext cx="6600006" cy="369332"/>
            </a:xfrm>
            <a:prstGeom prst="rect">
              <a:avLst/>
            </a:prstGeom>
            <a:noFill/>
          </p:spPr>
          <p:txBody>
            <a:bodyPr wrap="square">
              <a:spAutoFit/>
            </a:bodyPr>
            <a:lstStyle/>
            <a:p>
              <a:pPr algn="ctr"/>
              <a:r>
                <a:rPr lang="en-US" sz="1800" dirty="0">
                  <a:latin typeface="Arial" panose="020B0604020202090204" pitchFamily="34" charset="0"/>
                  <a:ea typeface="微软雅黑" panose="020B0503020204020204" pitchFamily="34" charset="-122"/>
                  <a:cs typeface="+mn-ea"/>
                  <a:sym typeface="Arial" panose="020B0604020202090204" pitchFamily="34" charset="0"/>
                </a:rPr>
                <a:t>Model Performance Score</a:t>
              </a:r>
            </a:p>
          </p:txBody>
        </p:sp>
        <p:sp>
          <p:nvSpPr>
            <p:cNvPr id="32" name="TextBox 31">
              <a:extLst>
                <a:ext uri="{FF2B5EF4-FFF2-40B4-BE49-F238E27FC236}">
                  <a16:creationId xmlns:a16="http://schemas.microsoft.com/office/drawing/2014/main" id="{D0DD2B4C-4751-2E5A-2B55-ABE3C9431E3A}"/>
                </a:ext>
              </a:extLst>
            </p:cNvPr>
            <p:cNvSpPr txBox="1"/>
            <p:nvPr/>
          </p:nvSpPr>
          <p:spPr>
            <a:xfrm>
              <a:off x="4100116" y="4429196"/>
              <a:ext cx="1570472" cy="707886"/>
            </a:xfrm>
            <a:prstGeom prst="rect">
              <a:avLst/>
            </a:prstGeom>
            <a:noFill/>
          </p:spPr>
          <p:txBody>
            <a:bodyPr wrap="square" rtlCol="0">
              <a:spAutoFit/>
            </a:bodyPr>
            <a:lstStyle/>
            <a:p>
              <a:pPr algn="ctr"/>
              <a:r>
                <a:rPr lang="en-US" sz="2000" b="1" dirty="0" err="1">
                  <a:latin typeface="Arial" panose="020B0604020202090204" pitchFamily="34" charset="0"/>
                  <a:ea typeface="微软雅黑" panose="020B0503020204020204" pitchFamily="34" charset="-122"/>
                  <a:cs typeface="+mn-ea"/>
                  <a:sym typeface="Arial" panose="020B0604020202090204" pitchFamily="34" charset="0"/>
                </a:rPr>
                <a:t>Featrues</a:t>
              </a:r>
              <a:r>
                <a:rPr lang="en-US" sz="2000" b="1" dirty="0">
                  <a:latin typeface="Arial" panose="020B0604020202090204" pitchFamily="34" charset="0"/>
                  <a:ea typeface="微软雅黑" panose="020B0503020204020204" pitchFamily="34" charset="-122"/>
                  <a:cs typeface="+mn-ea"/>
                  <a:sym typeface="Arial" panose="020B0604020202090204" pitchFamily="34" charset="0"/>
                </a:rPr>
                <a:t> Extracted</a:t>
              </a:r>
            </a:p>
          </p:txBody>
        </p:sp>
        <p:sp>
          <p:nvSpPr>
            <p:cNvPr id="38" name="TextBox 37">
              <a:extLst>
                <a:ext uri="{FF2B5EF4-FFF2-40B4-BE49-F238E27FC236}">
                  <a16:creationId xmlns:a16="http://schemas.microsoft.com/office/drawing/2014/main" id="{173FCD07-DA1B-6CA0-A11D-6E4A6ACE0643}"/>
                </a:ext>
              </a:extLst>
            </p:cNvPr>
            <p:cNvSpPr txBox="1"/>
            <p:nvPr/>
          </p:nvSpPr>
          <p:spPr>
            <a:xfrm>
              <a:off x="7350714" y="4226913"/>
              <a:ext cx="1826164" cy="1015663"/>
            </a:xfrm>
            <a:prstGeom prst="rect">
              <a:avLst/>
            </a:prstGeom>
            <a:noFill/>
          </p:spPr>
          <p:txBody>
            <a:bodyPr wrap="square" rtlCol="0">
              <a:spAutoFit/>
            </a:bodyPr>
            <a:lstStyle/>
            <a:p>
              <a:pPr algn="ctr"/>
              <a:r>
                <a:rPr lang="en-US" sz="2000" b="1" dirty="0">
                  <a:latin typeface="Arial" panose="020B0604020202090204" pitchFamily="34" charset="0"/>
                  <a:ea typeface="微软雅黑" panose="020B0503020204020204" pitchFamily="34" charset="-122"/>
                  <a:cs typeface="+mn-ea"/>
                  <a:sym typeface="Arial" panose="020B0604020202090204" pitchFamily="34" charset="0"/>
                </a:rPr>
                <a:t>L</a:t>
              </a:r>
              <a:r>
                <a:rPr lang="en-US" altLang="zh-CN" sz="2000" b="1" dirty="0">
                  <a:latin typeface="Arial" panose="020B0604020202090204" pitchFamily="34" charset="0"/>
                  <a:ea typeface="微软雅黑" panose="020B0503020204020204" pitchFamily="34" charset="-122"/>
                  <a:cs typeface="+mn-ea"/>
                  <a:sym typeface="Arial" panose="020B0604020202090204" pitchFamily="34" charset="0"/>
                </a:rPr>
                <a:t>ogarithm of Maximum Evidence</a:t>
              </a:r>
              <a:endParaRPr lang="en-US" sz="2000" b="1" dirty="0">
                <a:latin typeface="Arial" panose="020B0604020202090204" pitchFamily="34" charset="0"/>
                <a:ea typeface="微软雅黑" panose="020B0503020204020204" pitchFamily="34" charset="-122"/>
                <a:cs typeface="+mn-ea"/>
                <a:sym typeface="Arial" panose="020B0604020202090204" pitchFamily="34" charset="0"/>
              </a:endParaRPr>
            </a:p>
          </p:txBody>
        </p:sp>
        <p:sp>
          <p:nvSpPr>
            <p:cNvPr id="42" name="TextBox 41">
              <a:extLst>
                <a:ext uri="{FF2B5EF4-FFF2-40B4-BE49-F238E27FC236}">
                  <a16:creationId xmlns:a16="http://schemas.microsoft.com/office/drawing/2014/main" id="{76515176-17B6-18C2-1253-D70488FE556A}"/>
                </a:ext>
              </a:extLst>
            </p:cNvPr>
            <p:cNvSpPr txBox="1"/>
            <p:nvPr/>
          </p:nvSpPr>
          <p:spPr>
            <a:xfrm>
              <a:off x="2699369" y="5711150"/>
              <a:ext cx="2399271"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Pre-trained Model</a:t>
              </a:r>
            </a:p>
          </p:txBody>
        </p:sp>
      </p:grpSp>
      <p:sp>
        <p:nvSpPr>
          <p:cNvPr id="44" name="TextBox 43">
            <a:extLst>
              <a:ext uri="{FF2B5EF4-FFF2-40B4-BE49-F238E27FC236}">
                <a16:creationId xmlns:a16="http://schemas.microsoft.com/office/drawing/2014/main" id="{55163E47-3B4C-84F5-5B43-E9676EE329E5}"/>
              </a:ext>
            </a:extLst>
          </p:cNvPr>
          <p:cNvSpPr txBox="1"/>
          <p:nvPr/>
        </p:nvSpPr>
        <p:spPr>
          <a:xfrm>
            <a:off x="357809" y="6366543"/>
            <a:ext cx="10813773" cy="430887"/>
          </a:xfrm>
          <a:prstGeom prst="rect">
            <a:avLst/>
          </a:prstGeom>
          <a:noFill/>
        </p:spPr>
        <p:txBody>
          <a:bodyPr wrap="square">
            <a:spAutoFit/>
          </a:bodyPr>
          <a:lstStyle/>
          <a:p>
            <a:r>
              <a:rPr lang="en-US" sz="1100" b="0" i="0" dirty="0">
                <a:solidFill>
                  <a:srgbClr val="222222"/>
                </a:solidFill>
                <a:effectLst/>
                <a:highlight>
                  <a:srgbClr val="FFFFFF"/>
                </a:highlight>
                <a:latin typeface="Arial" panose="020B0604020202020204" pitchFamily="34" charset="0"/>
              </a:rPr>
              <a:t>[1]Chaves, Levy, et al. "The performance of transferability metrics does not translate to medical tasks." </a:t>
            </a:r>
            <a:r>
              <a:rPr lang="en-US" sz="1100" b="0" i="1" dirty="0">
                <a:solidFill>
                  <a:srgbClr val="222222"/>
                </a:solidFill>
                <a:effectLst/>
                <a:highlight>
                  <a:srgbClr val="FFFFFF"/>
                </a:highlight>
                <a:latin typeface="Arial" panose="020B0604020202020204" pitchFamily="34" charset="0"/>
              </a:rPr>
              <a:t>MICCAI Workshop on Domain Adaptation and Representation Transfer</a:t>
            </a:r>
            <a:r>
              <a:rPr lang="en-US" sz="1100" b="0" i="0" dirty="0">
                <a:solidFill>
                  <a:srgbClr val="222222"/>
                </a:solidFill>
                <a:effectLst/>
                <a:highlight>
                  <a:srgbClr val="FFFFFF"/>
                </a:highlight>
                <a:latin typeface="Arial" panose="020B0604020202020204" pitchFamily="34" charset="0"/>
              </a:rPr>
              <a:t>. Cham: Springer Nature Switzerland, 2023.</a:t>
            </a:r>
            <a:endParaRPr lang="en-US" sz="1100" dirty="0"/>
          </a:p>
        </p:txBody>
      </p:sp>
    </p:spTree>
    <p:extLst>
      <p:ext uri="{BB962C8B-B14F-4D97-AF65-F5344CB8AC3E}">
        <p14:creationId xmlns:p14="http://schemas.microsoft.com/office/powerpoint/2010/main" val="15387529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9005791" y="6394353"/>
            <a:ext cx="2743200" cy="292196"/>
          </a:xfrm>
          <a:prstGeom prst="rect">
            <a:avLst/>
          </a:prstGeom>
        </p:spPr>
        <p:txBody>
          <a:bodyPr/>
          <a:lstStyle/>
          <a:p>
            <a:r>
              <a:rPr lang="en-US" altLang="zh-CN">
                <a:latin typeface="+mn-ea"/>
                <a:sym typeface="Arial" panose="020B0604020202090204" pitchFamily="34" charset="0"/>
              </a:rPr>
              <a:t>&lt; </a:t>
            </a:r>
            <a:fld id="{A548B57D-AE10-4CF7-A9DF-59FEFA91B28E}" type="slidenum">
              <a:rPr lang="zh-CN" altLang="en-US" smtClean="0">
                <a:latin typeface="+mn-ea"/>
                <a:sym typeface="Arial" panose="020B0604020202090204" pitchFamily="34" charset="0"/>
              </a:rPr>
              <a:t>5</a:t>
            </a:fld>
            <a:r>
              <a:rPr lang="zh-CN" altLang="en-US">
                <a:latin typeface="+mn-ea"/>
                <a:sym typeface="Arial" panose="020B0604020202090204" pitchFamily="34" charset="0"/>
              </a:rPr>
              <a:t> </a:t>
            </a:r>
            <a:r>
              <a:rPr lang="en-US" altLang="zh-CN">
                <a:latin typeface="+mn-ea"/>
                <a:sym typeface="Arial" panose="020B0604020202090204" pitchFamily="34" charset="0"/>
              </a:rPr>
              <a:t>&gt;</a:t>
            </a:r>
            <a:endParaRPr lang="zh-CN" altLang="en-US">
              <a:latin typeface="+mn-ea"/>
              <a:sym typeface="Arial" panose="020B0604020202090204" pitchFamily="34" charset="0"/>
            </a:endParaRPr>
          </a:p>
        </p:txBody>
      </p:sp>
      <p:sp>
        <p:nvSpPr>
          <p:cNvPr id="4" name="标题 3"/>
          <p:cNvSpPr>
            <a:spLocks noGrp="1"/>
          </p:cNvSpPr>
          <p:nvPr>
            <p:ph type="title"/>
          </p:nvPr>
        </p:nvSpPr>
        <p:spPr>
          <a:xfrm>
            <a:off x="438150" y="171451"/>
            <a:ext cx="9056851" cy="617518"/>
          </a:xfrm>
        </p:spPr>
        <p:txBody>
          <a:bodyPr>
            <a:normAutofit fontScale="90000"/>
          </a:bodyPr>
          <a:lstStyle/>
          <a:p>
            <a:r>
              <a:rPr lang="en-US" altLang="en-US" sz="2800" dirty="0">
                <a:latin typeface="+mn-ea"/>
                <a:ea typeface="+mn-ea"/>
                <a:sym typeface="Arial" panose="020B0604020202090204" pitchFamily="34" charset="0"/>
              </a:rPr>
              <a:t>R</a:t>
            </a:r>
            <a:r>
              <a:rPr lang="en-US" altLang="en-US" sz="2800" dirty="0">
                <a:latin typeface="+mn-ea"/>
                <a:ea typeface="+mn-ea"/>
              </a:rPr>
              <a:t>elated Work :</a:t>
            </a:r>
            <a:r>
              <a:rPr lang="en-US" sz="2000" b="0" i="0" dirty="0">
                <a:solidFill>
                  <a:srgbClr val="0D0D0D"/>
                </a:solidFill>
                <a:effectLst/>
                <a:highlight>
                  <a:srgbClr val="FFFFFF"/>
                </a:highlight>
                <a:latin typeface="Söhne"/>
              </a:rPr>
              <a:t> </a:t>
            </a:r>
            <a:r>
              <a:rPr lang="en-US" altLang="en-US" sz="2800" dirty="0">
                <a:latin typeface="+mn-ea"/>
                <a:ea typeface="+mn-ea"/>
              </a:rPr>
              <a:t>Pretrained Models for Medical Images</a:t>
            </a:r>
            <a:endParaRPr lang="zh-CN" altLang="en-US" sz="2800" dirty="0">
              <a:latin typeface="+mn-ea"/>
              <a:ea typeface="+mn-ea"/>
              <a:sym typeface="Arial" panose="020B0604020202090204" pitchFamily="34" charset="0"/>
            </a:endParaRPr>
          </a:p>
        </p:txBody>
      </p:sp>
      <p:grpSp>
        <p:nvGrpSpPr>
          <p:cNvPr id="2" name="Group 1">
            <a:extLst>
              <a:ext uri="{FF2B5EF4-FFF2-40B4-BE49-F238E27FC236}">
                <a16:creationId xmlns:a16="http://schemas.microsoft.com/office/drawing/2014/main" id="{C33DFB3A-CFB0-72D5-0153-8222383ECFC2}"/>
              </a:ext>
            </a:extLst>
          </p:cNvPr>
          <p:cNvGrpSpPr/>
          <p:nvPr/>
        </p:nvGrpSpPr>
        <p:grpSpPr>
          <a:xfrm>
            <a:off x="4966575" y="1261796"/>
            <a:ext cx="6992438" cy="4659730"/>
            <a:chOff x="4966575" y="788969"/>
            <a:chExt cx="6992438" cy="4659730"/>
          </a:xfrm>
        </p:grpSpPr>
        <p:pic>
          <p:nvPicPr>
            <p:cNvPr id="10" name="Picture 9">
              <a:extLst>
                <a:ext uri="{FF2B5EF4-FFF2-40B4-BE49-F238E27FC236}">
                  <a16:creationId xmlns:a16="http://schemas.microsoft.com/office/drawing/2014/main" id="{C3C4EEB6-71F9-5762-B63A-1029FBACEEA0}"/>
                </a:ext>
              </a:extLst>
            </p:cNvPr>
            <p:cNvPicPr>
              <a:picLocks noChangeAspect="1"/>
            </p:cNvPicPr>
            <p:nvPr/>
          </p:nvPicPr>
          <p:blipFill>
            <a:blip r:embed="rId3"/>
            <a:stretch>
              <a:fillRect/>
            </a:stretch>
          </p:blipFill>
          <p:spPr>
            <a:xfrm>
              <a:off x="4966575" y="788969"/>
              <a:ext cx="6824870" cy="3714076"/>
            </a:xfrm>
            <a:prstGeom prst="rect">
              <a:avLst/>
            </a:prstGeom>
          </p:spPr>
        </p:pic>
        <p:sp>
          <p:nvSpPr>
            <p:cNvPr id="12" name="TextBox 11">
              <a:extLst>
                <a:ext uri="{FF2B5EF4-FFF2-40B4-BE49-F238E27FC236}">
                  <a16:creationId xmlns:a16="http://schemas.microsoft.com/office/drawing/2014/main" id="{63F3B62C-6DB7-7827-29C9-6DAA60993D0E}"/>
                </a:ext>
              </a:extLst>
            </p:cNvPr>
            <p:cNvSpPr txBox="1"/>
            <p:nvPr/>
          </p:nvSpPr>
          <p:spPr>
            <a:xfrm>
              <a:off x="5791783" y="4525369"/>
              <a:ext cx="6167230" cy="923330"/>
            </a:xfrm>
            <a:prstGeom prst="rect">
              <a:avLst/>
            </a:prstGeom>
            <a:noFill/>
          </p:spPr>
          <p:txBody>
            <a:bodyPr wrap="square">
              <a:spAutoFit/>
            </a:bodyPr>
            <a:lstStyle/>
            <a:p>
              <a:r>
                <a:rPr lang="en-US" b="0" i="0" dirty="0">
                  <a:solidFill>
                    <a:srgbClr val="0D0D0D"/>
                  </a:solidFill>
                  <a:effectLst/>
                  <a:highlight>
                    <a:srgbClr val="FFFFFF"/>
                  </a:highlight>
                  <a:latin typeface="Söhne"/>
                </a:rPr>
                <a:t>Figure2 :The relationship between the robustness and downstream performance scores of models pretrained on ImageNet and the pretraining length.</a:t>
              </a:r>
              <a:endParaRPr lang="en-US" dirty="0"/>
            </a:p>
          </p:txBody>
        </p:sp>
      </p:grpSp>
      <p:sp>
        <p:nvSpPr>
          <p:cNvPr id="7" name="文本占位符 6"/>
          <p:cNvSpPr>
            <a:spLocks noGrp="1"/>
          </p:cNvSpPr>
          <p:nvPr>
            <p:ph type="body" sz="quarter" idx="4294967295"/>
          </p:nvPr>
        </p:nvSpPr>
        <p:spPr>
          <a:xfrm>
            <a:off x="-405625" y="1099478"/>
            <a:ext cx="5504400" cy="4659044"/>
          </a:xfrm>
        </p:spPr>
        <p:txBody>
          <a:bodyPr>
            <a:normAutofit/>
          </a:bodyPr>
          <a:lstStyle/>
          <a:p>
            <a:pPr marL="925830" lvl="1" indent="-468630" eaLnBrk="0" fontAlgn="base" hangingPunct="0">
              <a:lnSpc>
                <a:spcPct val="150000"/>
              </a:lnSpc>
              <a:spcBef>
                <a:spcPct val="20000"/>
              </a:spcBef>
              <a:spcAft>
                <a:spcPct val="0"/>
              </a:spcAft>
              <a:buClr>
                <a:srgbClr val="000099"/>
              </a:buClr>
              <a:buFont typeface="Wingdings" panose="05000000000000000000" pitchFamily="2" charset="2"/>
              <a:buChar char="o"/>
              <a:defRPr/>
            </a:pPr>
            <a:r>
              <a:rPr lang="en-US" altLang="en-US" sz="2500" b="1" dirty="0">
                <a:cs typeface="+mn-ea"/>
              </a:rPr>
              <a:t>When to stop pretraining to achieve the best results for pretrained models used in medical images?</a:t>
            </a:r>
          </a:p>
          <a:p>
            <a:pPr marL="1383030" lvl="2" indent="-468630" eaLnBrk="0" fontAlgn="base" hangingPunct="0">
              <a:lnSpc>
                <a:spcPct val="150000"/>
              </a:lnSpc>
              <a:spcBef>
                <a:spcPct val="20000"/>
              </a:spcBef>
              <a:spcAft>
                <a:spcPct val="0"/>
              </a:spcAft>
              <a:buClr>
                <a:srgbClr val="000099"/>
              </a:buClr>
              <a:buFont typeface="Wingdings" panose="05000000000000000000" pitchFamily="2" charset="2"/>
              <a:buChar char="o"/>
              <a:defRPr/>
            </a:pPr>
            <a:r>
              <a:rPr lang="en-US" sz="2000" b="1" i="0" dirty="0">
                <a:solidFill>
                  <a:srgbClr val="FF0000"/>
                </a:solidFill>
                <a:effectLst/>
                <a:highlight>
                  <a:srgbClr val="FFFFFF"/>
                </a:highlight>
                <a:latin typeface="Söhne"/>
              </a:rPr>
              <a:t>Evaluating model transferability in </a:t>
            </a:r>
            <a:r>
              <a:rPr lang="en-US" sz="2000" b="1" i="0">
                <a:solidFill>
                  <a:srgbClr val="FF0000"/>
                </a:solidFill>
                <a:effectLst/>
                <a:highlight>
                  <a:srgbClr val="FFFFFF"/>
                </a:highlight>
                <a:latin typeface="Söhne"/>
              </a:rPr>
              <a:t>medical images is </a:t>
            </a:r>
            <a:r>
              <a:rPr lang="en-US" sz="2000" b="1" i="0" dirty="0">
                <a:solidFill>
                  <a:srgbClr val="FF0000"/>
                </a:solidFill>
                <a:effectLst/>
                <a:highlight>
                  <a:srgbClr val="FFFFFF"/>
                </a:highlight>
                <a:latin typeface="Söhne"/>
              </a:rPr>
              <a:t>important</a:t>
            </a:r>
            <a:r>
              <a:rPr lang="en-US" sz="2000" b="1" dirty="0">
                <a:solidFill>
                  <a:srgbClr val="FF0000"/>
                </a:solidFill>
                <a:highlight>
                  <a:srgbClr val="FFFFFF"/>
                </a:highlight>
                <a:latin typeface="Söhne"/>
              </a:rPr>
              <a:t>!</a:t>
            </a:r>
            <a:endParaRPr lang="en-US" altLang="en-US" sz="2800" b="1" dirty="0">
              <a:solidFill>
                <a:srgbClr val="FF0000"/>
              </a:solidFill>
              <a:cs typeface="+mn-ea"/>
            </a:endParaRPr>
          </a:p>
          <a:p>
            <a:pPr marL="1383030" lvl="2" indent="-468630" eaLnBrk="0" fontAlgn="base" hangingPunct="0">
              <a:lnSpc>
                <a:spcPct val="100000"/>
              </a:lnSpc>
              <a:spcBef>
                <a:spcPct val="20000"/>
              </a:spcBef>
              <a:spcAft>
                <a:spcPct val="0"/>
              </a:spcAft>
              <a:buClr>
                <a:srgbClr val="000099"/>
              </a:buClr>
              <a:buFont typeface="Wingdings" panose="05000000000000000000" pitchFamily="2" charset="2"/>
              <a:buChar char="o"/>
              <a:defRPr/>
            </a:pPr>
            <a:endParaRPr lang="en-US" altLang="en-US" sz="2100" b="1" dirty="0">
              <a:cs typeface="+mn-ea"/>
            </a:endParaRPr>
          </a:p>
          <a:p>
            <a:pPr marL="1383030" lvl="2" indent="-468630" eaLnBrk="0" fontAlgn="base" hangingPunct="0">
              <a:lnSpc>
                <a:spcPct val="150000"/>
              </a:lnSpc>
              <a:spcBef>
                <a:spcPct val="20000"/>
              </a:spcBef>
              <a:spcAft>
                <a:spcPct val="0"/>
              </a:spcAft>
              <a:buClr>
                <a:srgbClr val="000099"/>
              </a:buClr>
              <a:buFont typeface="Wingdings" panose="05000000000000000000" pitchFamily="2" charset="2"/>
              <a:buChar char="o"/>
              <a:defRPr/>
            </a:pPr>
            <a:endParaRPr lang="en-US" altLang="zh-CN" sz="2100" b="1" dirty="0">
              <a:cs typeface="+mn-ea"/>
            </a:endParaRPr>
          </a:p>
        </p:txBody>
      </p:sp>
    </p:spTree>
    <p:extLst>
      <p:ext uri="{BB962C8B-B14F-4D97-AF65-F5344CB8AC3E}">
        <p14:creationId xmlns:p14="http://schemas.microsoft.com/office/powerpoint/2010/main" val="2743806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9005791" y="6394353"/>
            <a:ext cx="2743200" cy="292196"/>
          </a:xfrm>
          <a:prstGeom prst="rect">
            <a:avLst/>
          </a:prstGeom>
        </p:spPr>
        <p:txBody>
          <a:bodyPr/>
          <a:lstStyle/>
          <a:p>
            <a:r>
              <a:rPr lang="en-US" altLang="zh-CN">
                <a:latin typeface="+mn-ea"/>
                <a:sym typeface="Arial" panose="020B0604020202090204" pitchFamily="34" charset="0"/>
              </a:rPr>
              <a:t>&lt; </a:t>
            </a:r>
            <a:fld id="{A548B57D-AE10-4CF7-A9DF-59FEFA91B28E}" type="slidenum">
              <a:rPr lang="zh-CN" altLang="en-US" smtClean="0">
                <a:latin typeface="+mn-ea"/>
                <a:sym typeface="Arial" panose="020B0604020202090204" pitchFamily="34" charset="0"/>
              </a:rPr>
              <a:t>6</a:t>
            </a:fld>
            <a:r>
              <a:rPr lang="zh-CN" altLang="en-US">
                <a:latin typeface="+mn-ea"/>
                <a:sym typeface="Arial" panose="020B0604020202090204" pitchFamily="34" charset="0"/>
              </a:rPr>
              <a:t> </a:t>
            </a:r>
            <a:r>
              <a:rPr lang="en-US" altLang="zh-CN">
                <a:latin typeface="+mn-ea"/>
                <a:sym typeface="Arial" panose="020B0604020202090204" pitchFamily="34" charset="0"/>
              </a:rPr>
              <a:t>&gt;</a:t>
            </a:r>
            <a:endParaRPr lang="zh-CN" altLang="en-US">
              <a:latin typeface="+mn-ea"/>
              <a:sym typeface="Arial" panose="020B0604020202090204" pitchFamily="34" charset="0"/>
            </a:endParaRPr>
          </a:p>
        </p:txBody>
      </p:sp>
      <p:sp>
        <p:nvSpPr>
          <p:cNvPr id="4" name="标题 3"/>
          <p:cNvSpPr>
            <a:spLocks noGrp="1"/>
          </p:cNvSpPr>
          <p:nvPr>
            <p:ph type="title"/>
          </p:nvPr>
        </p:nvSpPr>
        <p:spPr>
          <a:xfrm>
            <a:off x="438150" y="171451"/>
            <a:ext cx="9056851" cy="617518"/>
          </a:xfrm>
        </p:spPr>
        <p:txBody>
          <a:bodyPr>
            <a:normAutofit/>
          </a:bodyPr>
          <a:lstStyle/>
          <a:p>
            <a:r>
              <a:rPr lang="en-US" sz="2800" dirty="0">
                <a:latin typeface="+mn-ea"/>
                <a:ea typeface="+mn-ea"/>
                <a:sym typeface="Arial" panose="020B0604020202090204" pitchFamily="34" charset="0"/>
              </a:rPr>
              <a:t>Contribution 1: Open-Source Generic Benchmark</a:t>
            </a:r>
            <a:endParaRPr sz="2800" dirty="0">
              <a:latin typeface="+mn-ea"/>
              <a:ea typeface="+mn-ea"/>
              <a:sym typeface="Arial" panose="020B0604020202090204" pitchFamily="34" charset="0"/>
            </a:endParaRPr>
          </a:p>
        </p:txBody>
      </p:sp>
      <p:sp>
        <p:nvSpPr>
          <p:cNvPr id="8" name="TextBox 7">
            <a:extLst>
              <a:ext uri="{FF2B5EF4-FFF2-40B4-BE49-F238E27FC236}">
                <a16:creationId xmlns:a16="http://schemas.microsoft.com/office/drawing/2014/main" id="{88862048-CFEB-42B7-4242-203DD8DEE7A5}"/>
              </a:ext>
            </a:extLst>
          </p:cNvPr>
          <p:cNvSpPr txBox="1"/>
          <p:nvPr/>
        </p:nvSpPr>
        <p:spPr>
          <a:xfrm>
            <a:off x="438150" y="788969"/>
            <a:ext cx="10935244" cy="3090398"/>
          </a:xfrm>
          <a:prstGeom prst="rect">
            <a:avLst/>
          </a:prstGeom>
          <a:noFill/>
        </p:spPr>
        <p:txBody>
          <a:bodyPr wrap="square">
            <a:spAutoFit/>
          </a:bodyPr>
          <a:lstStyle/>
          <a:p>
            <a:pPr marL="468630"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400" dirty="0">
                <a:solidFill>
                  <a:srgbClr val="FF0000"/>
                </a:solidFill>
                <a:latin typeface="+mn-ea"/>
                <a:ea typeface="+mn-ea"/>
                <a:sym typeface="Arial" panose="020B0604020202090204" pitchFamily="34" charset="0"/>
              </a:rPr>
              <a:t>Open-Source Generic </a:t>
            </a:r>
            <a:r>
              <a:rPr lang="en-US" sz="2400" dirty="0">
                <a:latin typeface="+mn-ea"/>
                <a:ea typeface="+mn-ea"/>
                <a:sym typeface="Arial" panose="020B0604020202090204" pitchFamily="34" charset="0"/>
              </a:rPr>
              <a:t>Benchmark in 3D Image </a:t>
            </a:r>
            <a:r>
              <a:rPr lang="en-US" sz="2400" dirty="0">
                <a:latin typeface="+mn-ea"/>
                <a:sym typeface="Arial" panose="020B0604020202090204" pitchFamily="34" charset="0"/>
              </a:rPr>
              <a:t>S</a:t>
            </a:r>
            <a:r>
              <a:rPr lang="en-US" sz="2400" dirty="0">
                <a:latin typeface="+mn-ea"/>
                <a:ea typeface="+mn-ea"/>
                <a:sym typeface="Arial" panose="020B0604020202090204" pitchFamily="34" charset="0"/>
              </a:rPr>
              <a:t>egmentation</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Adaptive to all mainstream backbones(U-Net, </a:t>
            </a:r>
            <a:r>
              <a:rPr lang="en-US" sz="2200" b="1" dirty="0" err="1"/>
              <a:t>SegResNet</a:t>
            </a:r>
            <a:r>
              <a:rPr lang="en-US" sz="2200" b="1" dirty="0"/>
              <a:t>, etc.)</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Adaptive to all mainstream 3D image data modalities (CT, MRI, etc.)</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Expected to provide 30 model checkpoints as benchmark demos</a:t>
            </a:r>
          </a:p>
        </p:txBody>
      </p:sp>
      <p:grpSp>
        <p:nvGrpSpPr>
          <p:cNvPr id="49" name="Group 48">
            <a:extLst>
              <a:ext uri="{FF2B5EF4-FFF2-40B4-BE49-F238E27FC236}">
                <a16:creationId xmlns:a16="http://schemas.microsoft.com/office/drawing/2014/main" id="{D2933BDF-565D-87A6-B9BF-1FF223763D0A}"/>
              </a:ext>
            </a:extLst>
          </p:cNvPr>
          <p:cNvGrpSpPr/>
          <p:nvPr/>
        </p:nvGrpSpPr>
        <p:grpSpPr>
          <a:xfrm>
            <a:off x="544278" y="3974023"/>
            <a:ext cx="10829116" cy="2325673"/>
            <a:chOff x="800526" y="3838667"/>
            <a:chExt cx="10829116" cy="2325673"/>
          </a:xfrm>
        </p:grpSpPr>
        <p:grpSp>
          <p:nvGrpSpPr>
            <p:cNvPr id="48" name="Group 47">
              <a:extLst>
                <a:ext uri="{FF2B5EF4-FFF2-40B4-BE49-F238E27FC236}">
                  <a16:creationId xmlns:a16="http://schemas.microsoft.com/office/drawing/2014/main" id="{57FCDC83-28AD-60F1-AA30-604E52623ABA}"/>
                </a:ext>
              </a:extLst>
            </p:cNvPr>
            <p:cNvGrpSpPr/>
            <p:nvPr/>
          </p:nvGrpSpPr>
          <p:grpSpPr>
            <a:xfrm>
              <a:off x="800526" y="3838667"/>
              <a:ext cx="8558904" cy="2325673"/>
              <a:chOff x="800526" y="3838667"/>
              <a:chExt cx="8558904" cy="2325673"/>
            </a:xfrm>
          </p:grpSpPr>
          <p:pic>
            <p:nvPicPr>
              <p:cNvPr id="2" name="Picture 2" descr="Neural - Free computer icons">
                <a:extLst>
                  <a:ext uri="{FF2B5EF4-FFF2-40B4-BE49-F238E27FC236}">
                    <a16:creationId xmlns:a16="http://schemas.microsoft.com/office/drawing/2014/main" id="{9DBE2237-4766-043D-376C-71B5CA20AF55}"/>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V="1">
                <a:off x="3578255" y="4734036"/>
                <a:ext cx="641714" cy="64171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Neural - Free computer icons">
                <a:extLst>
                  <a:ext uri="{FF2B5EF4-FFF2-40B4-BE49-F238E27FC236}">
                    <a16:creationId xmlns:a16="http://schemas.microsoft.com/office/drawing/2014/main" id="{206624F6-17B1-BA0A-07BF-BC9B7477AA63}"/>
                  </a:ext>
                </a:extLst>
              </p:cNvPr>
              <p:cNvPicPr>
                <a:picLocks noChangeAspect="1" noChangeArrowheads="1"/>
              </p:cNvPicPr>
              <p:nvPr/>
            </p:nvPicPr>
            <p:blipFill>
              <a:blip r:embed="rId3">
                <a:biLevel thresh="75000"/>
                <a:extLst>
                  <a:ext uri="{28A0092B-C50C-407E-A947-70E740481C1C}">
                    <a14:useLocalDpi xmlns:a14="http://schemas.microsoft.com/office/drawing/2010/main" val="0"/>
                  </a:ext>
                </a:extLst>
              </a:blip>
              <a:srcRect/>
              <a:stretch>
                <a:fillRect/>
              </a:stretch>
            </p:blipFill>
            <p:spPr bwMode="auto">
              <a:xfrm flipV="1">
                <a:off x="3578255" y="3948451"/>
                <a:ext cx="641714" cy="64171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Neural - Free computer icons">
                <a:extLst>
                  <a:ext uri="{FF2B5EF4-FFF2-40B4-BE49-F238E27FC236}">
                    <a16:creationId xmlns:a16="http://schemas.microsoft.com/office/drawing/2014/main" id="{A0EEB42B-E02D-532B-B8C2-E429E7B739C0}"/>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flipV="1">
                <a:off x="3578255" y="5519621"/>
                <a:ext cx="641714" cy="641714"/>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8" descr="Database outline">
                <a:extLst>
                  <a:ext uri="{FF2B5EF4-FFF2-40B4-BE49-F238E27FC236}">
                    <a16:creationId xmlns:a16="http://schemas.microsoft.com/office/drawing/2014/main" id="{E2FCA975-E800-70B9-6B1D-2928F0C59C6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8562" y="4590165"/>
                <a:ext cx="914400" cy="914400"/>
              </a:xfrm>
              <a:prstGeom prst="rect">
                <a:avLst/>
              </a:prstGeom>
            </p:spPr>
          </p:pic>
          <p:cxnSp>
            <p:nvCxnSpPr>
              <p:cNvPr id="14" name="Straight Arrow Connector 13">
                <a:extLst>
                  <a:ext uri="{FF2B5EF4-FFF2-40B4-BE49-F238E27FC236}">
                    <a16:creationId xmlns:a16="http://schemas.microsoft.com/office/drawing/2014/main" id="{5675D00F-EA27-D732-270C-39B0F604DF44}"/>
                  </a:ext>
                </a:extLst>
              </p:cNvPr>
              <p:cNvCxnSpPr/>
              <p:nvPr/>
            </p:nvCxnSpPr>
            <p:spPr>
              <a:xfrm>
                <a:off x="2132578" y="5051911"/>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BB9BD203-5D47-B0F3-1F10-A8A914612881}"/>
                  </a:ext>
                </a:extLst>
              </p:cNvPr>
              <p:cNvCxnSpPr>
                <a:cxnSpLocks/>
              </p:cNvCxnSpPr>
              <p:nvPr/>
            </p:nvCxnSpPr>
            <p:spPr>
              <a:xfrm>
                <a:off x="2699182" y="4285557"/>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89B7A4CC-3D3A-D6D6-ED3D-0974687B1615}"/>
                  </a:ext>
                </a:extLst>
              </p:cNvPr>
              <p:cNvCxnSpPr>
                <a:cxnSpLocks/>
              </p:cNvCxnSpPr>
              <p:nvPr/>
            </p:nvCxnSpPr>
            <p:spPr>
              <a:xfrm>
                <a:off x="2699182" y="5818265"/>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68F139EE-1173-B9AD-3339-F5DFAB94D89B}"/>
                  </a:ext>
                </a:extLst>
              </p:cNvPr>
              <p:cNvCxnSpPr>
                <a:cxnSpLocks/>
              </p:cNvCxnSpPr>
              <p:nvPr/>
            </p:nvCxnSpPr>
            <p:spPr>
              <a:xfrm>
                <a:off x="2699182" y="4285557"/>
                <a:ext cx="0" cy="1532708"/>
              </a:xfrm>
              <a:prstGeom prst="straightConnector1">
                <a:avLst/>
              </a:prstGeom>
              <a:ln w="28575">
                <a:tailEnd type="none"/>
              </a:ln>
            </p:spPr>
            <p:style>
              <a:lnRef idx="1">
                <a:schemeClr val="dk1"/>
              </a:lnRef>
              <a:fillRef idx="0">
                <a:schemeClr val="dk1"/>
              </a:fillRef>
              <a:effectRef idx="0">
                <a:schemeClr val="dk1"/>
              </a:effectRef>
              <a:fontRef idx="minor">
                <a:schemeClr val="tx1"/>
              </a:fontRef>
            </p:style>
          </p:cxnSp>
          <p:sp>
            <p:nvSpPr>
              <p:cNvPr id="33" name="TextBox 32">
                <a:extLst>
                  <a:ext uri="{FF2B5EF4-FFF2-40B4-BE49-F238E27FC236}">
                    <a16:creationId xmlns:a16="http://schemas.microsoft.com/office/drawing/2014/main" id="{73E349E4-42BA-16CA-3370-841D66E214CE}"/>
                  </a:ext>
                </a:extLst>
              </p:cNvPr>
              <p:cNvSpPr txBox="1"/>
              <p:nvPr/>
            </p:nvSpPr>
            <p:spPr>
              <a:xfrm>
                <a:off x="800526" y="5519621"/>
                <a:ext cx="1570472"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Target Data</a:t>
                </a:r>
              </a:p>
            </p:txBody>
          </p:sp>
          <p:sp>
            <p:nvSpPr>
              <p:cNvPr id="34" name="TextBox 33">
                <a:extLst>
                  <a:ext uri="{FF2B5EF4-FFF2-40B4-BE49-F238E27FC236}">
                    <a16:creationId xmlns:a16="http://schemas.microsoft.com/office/drawing/2014/main" id="{7C583725-453A-BEDC-D4A3-83B6F8DA4813}"/>
                  </a:ext>
                </a:extLst>
              </p:cNvPr>
              <p:cNvSpPr txBox="1"/>
              <p:nvPr/>
            </p:nvSpPr>
            <p:spPr>
              <a:xfrm>
                <a:off x="2132578" y="3838667"/>
                <a:ext cx="1570472"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Model Zoo</a:t>
                </a:r>
              </a:p>
            </p:txBody>
          </p:sp>
          <p:cxnSp>
            <p:nvCxnSpPr>
              <p:cNvPr id="35" name="Straight Arrow Connector 34">
                <a:extLst>
                  <a:ext uri="{FF2B5EF4-FFF2-40B4-BE49-F238E27FC236}">
                    <a16:creationId xmlns:a16="http://schemas.microsoft.com/office/drawing/2014/main" id="{4673C6C0-81E6-8EB3-5894-2C4F1A8DC9D1}"/>
                  </a:ext>
                </a:extLst>
              </p:cNvPr>
              <p:cNvCxnSpPr>
                <a:cxnSpLocks/>
              </p:cNvCxnSpPr>
              <p:nvPr/>
            </p:nvCxnSpPr>
            <p:spPr>
              <a:xfrm>
                <a:off x="4312634" y="4285557"/>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B880F7B7-9368-13E6-0644-11D5F9ADB266}"/>
                  </a:ext>
                </a:extLst>
              </p:cNvPr>
              <p:cNvCxnSpPr>
                <a:cxnSpLocks/>
                <a:endCxn id="39" idx="2"/>
              </p:cNvCxnSpPr>
              <p:nvPr/>
            </p:nvCxnSpPr>
            <p:spPr>
              <a:xfrm>
                <a:off x="4332512" y="5043764"/>
                <a:ext cx="586442" cy="1413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4C1B12FF-849E-8D27-22A4-3BD19F3D3470}"/>
                  </a:ext>
                </a:extLst>
              </p:cNvPr>
              <p:cNvCxnSpPr>
                <a:cxnSpLocks/>
              </p:cNvCxnSpPr>
              <p:nvPr/>
            </p:nvCxnSpPr>
            <p:spPr>
              <a:xfrm>
                <a:off x="4312634" y="5822890"/>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39" name="Oval 38">
                <a:extLst>
                  <a:ext uri="{FF2B5EF4-FFF2-40B4-BE49-F238E27FC236}">
                    <a16:creationId xmlns:a16="http://schemas.microsoft.com/office/drawing/2014/main" id="{836E0D99-4537-AC1B-E710-0E224C0DE78D}"/>
                  </a:ext>
                </a:extLst>
              </p:cNvPr>
              <p:cNvSpPr/>
              <p:nvPr/>
            </p:nvSpPr>
            <p:spPr>
              <a:xfrm>
                <a:off x="4918954" y="3951461"/>
                <a:ext cx="1442089" cy="2212879"/>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90204" pitchFamily="34" charset="0"/>
                    <a:ea typeface="微软雅黑" panose="020B0503020204020204" pitchFamily="34" charset="-122"/>
                    <a:cs typeface="+mn-ea"/>
                  </a:rPr>
                  <a:t>Fine-Tuning</a:t>
                </a:r>
              </a:p>
            </p:txBody>
          </p:sp>
          <p:cxnSp>
            <p:nvCxnSpPr>
              <p:cNvPr id="45" name="Straight Arrow Connector 44">
                <a:extLst>
                  <a:ext uri="{FF2B5EF4-FFF2-40B4-BE49-F238E27FC236}">
                    <a16:creationId xmlns:a16="http://schemas.microsoft.com/office/drawing/2014/main" id="{0C3BCD06-7762-309E-F0A3-E59534717E33}"/>
                  </a:ext>
                </a:extLst>
              </p:cNvPr>
              <p:cNvCxnSpPr>
                <a:cxnSpLocks/>
              </p:cNvCxnSpPr>
              <p:nvPr/>
            </p:nvCxnSpPr>
            <p:spPr>
              <a:xfrm>
                <a:off x="6522434" y="5043764"/>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1026" name="Picture 2" descr="50,790 Matirial List Icons - Free in SVG, PNG, ICO - IconScout">
                <a:extLst>
                  <a:ext uri="{FF2B5EF4-FFF2-40B4-BE49-F238E27FC236}">
                    <a16:creationId xmlns:a16="http://schemas.microsoft.com/office/drawing/2014/main" id="{EEC1450A-27B4-7537-F8E3-D74721CB2E81}"/>
                  </a:ext>
                </a:extLst>
              </p:cNvPr>
              <p:cNvPicPr>
                <a:picLocks noChangeAspect="1" noChangeArrowheads="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487366" y="4114800"/>
                <a:ext cx="1872064" cy="1872064"/>
              </a:xfrm>
              <a:prstGeom prst="rect">
                <a:avLst/>
              </a:prstGeom>
              <a:noFill/>
              <a:extLst>
                <a:ext uri="{909E8E84-426E-40DD-AFC4-6F175D3DCCD1}">
                  <a14:hiddenFill xmlns:a14="http://schemas.microsoft.com/office/drawing/2010/main">
                    <a:solidFill>
                      <a:srgbClr val="FFFFFF"/>
                    </a:solidFill>
                  </a14:hiddenFill>
                </a:ext>
              </a:extLst>
            </p:spPr>
          </p:pic>
        </p:grpSp>
        <p:sp>
          <p:nvSpPr>
            <p:cNvPr id="47" name="TextBox 46">
              <a:extLst>
                <a:ext uri="{FF2B5EF4-FFF2-40B4-BE49-F238E27FC236}">
                  <a16:creationId xmlns:a16="http://schemas.microsoft.com/office/drawing/2014/main" id="{A9EF3482-20ED-E9F4-12B8-032E5E96441D}"/>
                </a:ext>
              </a:extLst>
            </p:cNvPr>
            <p:cNvSpPr txBox="1"/>
            <p:nvPr/>
          </p:nvSpPr>
          <p:spPr>
            <a:xfrm>
              <a:off x="5531986" y="5719676"/>
              <a:ext cx="6097656" cy="369332"/>
            </a:xfrm>
            <a:prstGeom prst="rect">
              <a:avLst/>
            </a:prstGeom>
            <a:noFill/>
          </p:spPr>
          <p:txBody>
            <a:bodyPr wrap="square">
              <a:spAutoFit/>
            </a:bodyPr>
            <a:lstStyle/>
            <a:p>
              <a:pPr algn="ctr"/>
              <a:r>
                <a:rPr lang="en-US" sz="1800" dirty="0">
                  <a:latin typeface="Arial" panose="020B0604020202090204" pitchFamily="34" charset="0"/>
                  <a:ea typeface="微软雅黑" panose="020B0503020204020204" pitchFamily="34" charset="-122"/>
                  <a:cs typeface="+mn-ea"/>
                  <a:sym typeface="Arial" panose="020B0604020202090204" pitchFamily="34" charset="0"/>
                </a:rPr>
                <a:t>Model Performance Ranking</a:t>
              </a:r>
            </a:p>
          </p:txBody>
        </p:sp>
      </p:grpSp>
    </p:spTree>
    <p:extLst>
      <p:ext uri="{BB962C8B-B14F-4D97-AF65-F5344CB8AC3E}">
        <p14:creationId xmlns:p14="http://schemas.microsoft.com/office/powerpoint/2010/main" val="3059567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9005791" y="6394353"/>
            <a:ext cx="2743200" cy="292196"/>
          </a:xfrm>
          <a:prstGeom prst="rect">
            <a:avLst/>
          </a:prstGeom>
        </p:spPr>
        <p:txBody>
          <a:bodyPr/>
          <a:lstStyle/>
          <a:p>
            <a:r>
              <a:rPr lang="en-US" altLang="zh-CN">
                <a:latin typeface="+mn-ea"/>
                <a:sym typeface="Arial" panose="020B0604020202090204" pitchFamily="34" charset="0"/>
              </a:rPr>
              <a:t>&lt; </a:t>
            </a:r>
            <a:fld id="{A548B57D-AE10-4CF7-A9DF-59FEFA91B28E}" type="slidenum">
              <a:rPr lang="zh-CN" altLang="en-US" smtClean="0">
                <a:latin typeface="+mn-ea"/>
                <a:sym typeface="Arial" panose="020B0604020202090204" pitchFamily="34" charset="0"/>
              </a:rPr>
              <a:t>7</a:t>
            </a:fld>
            <a:r>
              <a:rPr lang="zh-CN" altLang="en-US">
                <a:latin typeface="+mn-ea"/>
                <a:sym typeface="Arial" panose="020B0604020202090204" pitchFamily="34" charset="0"/>
              </a:rPr>
              <a:t> </a:t>
            </a:r>
            <a:r>
              <a:rPr lang="en-US" altLang="zh-CN">
                <a:latin typeface="+mn-ea"/>
                <a:sym typeface="Arial" panose="020B0604020202090204" pitchFamily="34" charset="0"/>
              </a:rPr>
              <a:t>&gt;</a:t>
            </a:r>
            <a:endParaRPr lang="zh-CN" altLang="en-US">
              <a:latin typeface="+mn-ea"/>
              <a:sym typeface="Arial" panose="020B0604020202090204" pitchFamily="34" charset="0"/>
            </a:endParaRPr>
          </a:p>
        </p:txBody>
      </p:sp>
      <p:sp>
        <p:nvSpPr>
          <p:cNvPr id="4" name="标题 3"/>
          <p:cNvSpPr>
            <a:spLocks noGrp="1"/>
          </p:cNvSpPr>
          <p:nvPr>
            <p:ph type="title"/>
          </p:nvPr>
        </p:nvSpPr>
        <p:spPr>
          <a:xfrm>
            <a:off x="438150" y="171451"/>
            <a:ext cx="9056851" cy="617518"/>
          </a:xfrm>
        </p:spPr>
        <p:txBody>
          <a:bodyPr>
            <a:normAutofit/>
          </a:bodyPr>
          <a:lstStyle/>
          <a:p>
            <a:r>
              <a:rPr lang="en-US" sz="2800" dirty="0">
                <a:latin typeface="+mn-ea"/>
                <a:ea typeface="+mn-ea"/>
                <a:sym typeface="Arial" panose="020B0604020202090204" pitchFamily="34" charset="0"/>
              </a:rPr>
              <a:t>Contribution 2: Fast Metric</a:t>
            </a:r>
            <a:endParaRPr sz="2800" dirty="0">
              <a:latin typeface="+mn-ea"/>
              <a:ea typeface="+mn-ea"/>
              <a:sym typeface="Arial" panose="020B0604020202090204" pitchFamily="34" charset="0"/>
            </a:endParaRPr>
          </a:p>
        </p:txBody>
      </p:sp>
      <p:sp>
        <p:nvSpPr>
          <p:cNvPr id="2" name="TextBox 1">
            <a:extLst>
              <a:ext uri="{FF2B5EF4-FFF2-40B4-BE49-F238E27FC236}">
                <a16:creationId xmlns:a16="http://schemas.microsoft.com/office/drawing/2014/main" id="{F24E7034-7F4D-0C5F-0ABA-DAA7A6C22F12}"/>
              </a:ext>
            </a:extLst>
          </p:cNvPr>
          <p:cNvSpPr txBox="1"/>
          <p:nvPr/>
        </p:nvSpPr>
        <p:spPr>
          <a:xfrm>
            <a:off x="80049" y="641011"/>
            <a:ext cx="10935244" cy="3939861"/>
          </a:xfrm>
          <a:prstGeom prst="rect">
            <a:avLst/>
          </a:prstGeom>
          <a:noFill/>
        </p:spPr>
        <p:txBody>
          <a:bodyPr wrap="square">
            <a:spAutoFit/>
          </a:bodyPr>
          <a:lstStyle/>
          <a:p>
            <a:pPr marL="468630"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400" dirty="0">
                <a:latin typeface="+mn-ea"/>
                <a:ea typeface="+mn-ea"/>
                <a:sym typeface="Arial" panose="020B0604020202090204" pitchFamily="34" charset="0"/>
              </a:rPr>
              <a:t>Fast Metric in 3D Image </a:t>
            </a:r>
            <a:r>
              <a:rPr lang="en-US" sz="2400" dirty="0">
                <a:latin typeface="+mn-ea"/>
                <a:sym typeface="Arial" panose="020B0604020202090204" pitchFamily="34" charset="0"/>
              </a:rPr>
              <a:t>S</a:t>
            </a:r>
            <a:r>
              <a:rPr lang="en-US" sz="2400" dirty="0">
                <a:latin typeface="+mn-ea"/>
                <a:ea typeface="+mn-ea"/>
                <a:sym typeface="Arial" panose="020B0604020202090204" pitchFamily="34" charset="0"/>
              </a:rPr>
              <a:t>egmentation</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Expected to provide 30 model checkpoints as benchmark demos</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Little time is required to rank all checkpoints</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Hyperparameter-insensitive</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200" b="1" dirty="0"/>
              <a:t>No fine-tuning</a:t>
            </a:r>
          </a:p>
        </p:txBody>
      </p:sp>
      <p:grpSp>
        <p:nvGrpSpPr>
          <p:cNvPr id="26" name="Group 25">
            <a:extLst>
              <a:ext uri="{FF2B5EF4-FFF2-40B4-BE49-F238E27FC236}">
                <a16:creationId xmlns:a16="http://schemas.microsoft.com/office/drawing/2014/main" id="{8D71C1D8-9080-2F60-D3F6-EF1343D1B902}"/>
              </a:ext>
            </a:extLst>
          </p:cNvPr>
          <p:cNvGrpSpPr/>
          <p:nvPr/>
        </p:nvGrpSpPr>
        <p:grpSpPr>
          <a:xfrm>
            <a:off x="2186609" y="3812542"/>
            <a:ext cx="11721264" cy="2581811"/>
            <a:chOff x="1789043" y="3737763"/>
            <a:chExt cx="11721264" cy="2581811"/>
          </a:xfrm>
        </p:grpSpPr>
        <p:grpSp>
          <p:nvGrpSpPr>
            <p:cNvPr id="6" name="Group 5">
              <a:extLst>
                <a:ext uri="{FF2B5EF4-FFF2-40B4-BE49-F238E27FC236}">
                  <a16:creationId xmlns:a16="http://schemas.microsoft.com/office/drawing/2014/main" id="{446AB5F7-42B2-AB3A-74A9-0F36AEA16CD3}"/>
                </a:ext>
              </a:extLst>
            </p:cNvPr>
            <p:cNvGrpSpPr/>
            <p:nvPr/>
          </p:nvGrpSpPr>
          <p:grpSpPr>
            <a:xfrm>
              <a:off x="1789043" y="3993901"/>
              <a:ext cx="11721264" cy="2325673"/>
              <a:chOff x="800526" y="3838667"/>
              <a:chExt cx="10829116" cy="2325673"/>
            </a:xfrm>
          </p:grpSpPr>
          <p:grpSp>
            <p:nvGrpSpPr>
              <p:cNvPr id="7" name="Group 6">
                <a:extLst>
                  <a:ext uri="{FF2B5EF4-FFF2-40B4-BE49-F238E27FC236}">
                    <a16:creationId xmlns:a16="http://schemas.microsoft.com/office/drawing/2014/main" id="{A6BDD9FC-0A9F-75AC-BBCA-C9B817378FE5}"/>
                  </a:ext>
                </a:extLst>
              </p:cNvPr>
              <p:cNvGrpSpPr/>
              <p:nvPr/>
            </p:nvGrpSpPr>
            <p:grpSpPr>
              <a:xfrm>
                <a:off x="800526" y="3838667"/>
                <a:ext cx="8558904" cy="2325673"/>
                <a:chOff x="800526" y="3838667"/>
                <a:chExt cx="8558904" cy="2325673"/>
              </a:xfrm>
            </p:grpSpPr>
            <p:pic>
              <p:nvPicPr>
                <p:cNvPr id="9" name="Picture 2" descr="Neural - Free computer icons">
                  <a:extLst>
                    <a:ext uri="{FF2B5EF4-FFF2-40B4-BE49-F238E27FC236}">
                      <a16:creationId xmlns:a16="http://schemas.microsoft.com/office/drawing/2014/main" id="{0B1BB56E-CB15-B99C-FD91-2EFCD7E8892A}"/>
                    </a:ext>
                  </a:extLst>
                </p:cNvPr>
                <p:cNvPicPr>
                  <a:picLocks noChangeAspect="1" noChangeArrowheads="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V="1">
                  <a:off x="3578255" y="4734036"/>
                  <a:ext cx="641714" cy="64171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Neural - Free computer icons">
                  <a:extLst>
                    <a:ext uri="{FF2B5EF4-FFF2-40B4-BE49-F238E27FC236}">
                      <a16:creationId xmlns:a16="http://schemas.microsoft.com/office/drawing/2014/main" id="{DF32C87B-A227-0D88-CDFE-6602A62B0CEC}"/>
                    </a:ext>
                  </a:extLst>
                </p:cNvPr>
                <p:cNvPicPr>
                  <a:picLocks noChangeAspect="1" noChangeArrowheads="1"/>
                </p:cNvPicPr>
                <p:nvPr/>
              </p:nvPicPr>
              <p:blipFill>
                <a:blip r:embed="rId3">
                  <a:biLevel thresh="75000"/>
                  <a:extLst>
                    <a:ext uri="{28A0092B-C50C-407E-A947-70E740481C1C}">
                      <a14:useLocalDpi xmlns:a14="http://schemas.microsoft.com/office/drawing/2010/main" val="0"/>
                    </a:ext>
                  </a:extLst>
                </a:blip>
                <a:srcRect/>
                <a:stretch>
                  <a:fillRect/>
                </a:stretch>
              </p:blipFill>
              <p:spPr bwMode="auto">
                <a:xfrm flipV="1">
                  <a:off x="3578255" y="3948451"/>
                  <a:ext cx="641714" cy="64171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Neural - Free computer icons">
                  <a:extLst>
                    <a:ext uri="{FF2B5EF4-FFF2-40B4-BE49-F238E27FC236}">
                      <a16:creationId xmlns:a16="http://schemas.microsoft.com/office/drawing/2014/main" id="{29B0614C-C645-3761-C129-1FF51D956D2C}"/>
                    </a:ext>
                  </a:extLst>
                </p:cNvPr>
                <p:cNvPicPr>
                  <a:picLocks noChangeAspect="1" noChangeArrowheads="1"/>
                </p:cNvPicPr>
                <p:nvPr/>
              </p:nvPicPr>
              <p:blipFill>
                <a:blip r:embed="rId3">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flipV="1">
                  <a:off x="3578255" y="5519621"/>
                  <a:ext cx="641714" cy="641714"/>
                </a:xfrm>
                <a:prstGeom prst="rect">
                  <a:avLst/>
                </a:prstGeom>
                <a:noFill/>
                <a:extLst>
                  <a:ext uri="{909E8E84-426E-40DD-AFC4-6F175D3DCCD1}">
                    <a14:hiddenFill xmlns:a14="http://schemas.microsoft.com/office/drawing/2010/main">
                      <a:solidFill>
                        <a:srgbClr val="FFFFFF"/>
                      </a:solidFill>
                    </a14:hiddenFill>
                  </a:ext>
                </a:extLst>
              </p:spPr>
            </p:pic>
            <p:pic>
              <p:nvPicPr>
                <p:cNvPr id="12" name="Graphic 11" descr="Database outline">
                  <a:extLst>
                    <a:ext uri="{FF2B5EF4-FFF2-40B4-BE49-F238E27FC236}">
                      <a16:creationId xmlns:a16="http://schemas.microsoft.com/office/drawing/2014/main" id="{8FF04C9D-BEC0-45B6-2CF2-F99A3EBAC58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8562" y="4590165"/>
                  <a:ext cx="914400" cy="914400"/>
                </a:xfrm>
                <a:prstGeom prst="rect">
                  <a:avLst/>
                </a:prstGeom>
              </p:spPr>
            </p:pic>
            <p:cxnSp>
              <p:nvCxnSpPr>
                <p:cNvPr id="13" name="Straight Arrow Connector 12">
                  <a:extLst>
                    <a:ext uri="{FF2B5EF4-FFF2-40B4-BE49-F238E27FC236}">
                      <a16:creationId xmlns:a16="http://schemas.microsoft.com/office/drawing/2014/main" id="{C1EB8CDC-57E2-A5EF-DBDD-8127C384FD95}"/>
                    </a:ext>
                  </a:extLst>
                </p:cNvPr>
                <p:cNvCxnSpPr/>
                <p:nvPr/>
              </p:nvCxnSpPr>
              <p:spPr>
                <a:xfrm>
                  <a:off x="2132578" y="5051911"/>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C4C31C8A-4558-263A-CE31-A5E2BCF5BAC0}"/>
                    </a:ext>
                  </a:extLst>
                </p:cNvPr>
                <p:cNvCxnSpPr>
                  <a:cxnSpLocks/>
                </p:cNvCxnSpPr>
                <p:nvPr/>
              </p:nvCxnSpPr>
              <p:spPr>
                <a:xfrm>
                  <a:off x="2699182" y="4285557"/>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2FF6F6D3-8EB3-B2A0-D11D-EE4A2C79C966}"/>
                    </a:ext>
                  </a:extLst>
                </p:cNvPr>
                <p:cNvCxnSpPr>
                  <a:cxnSpLocks/>
                </p:cNvCxnSpPr>
                <p:nvPr/>
              </p:nvCxnSpPr>
              <p:spPr>
                <a:xfrm>
                  <a:off x="2699182" y="5818265"/>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CCC5C1F6-9E26-C775-01F5-D55ED9BA0213}"/>
                    </a:ext>
                  </a:extLst>
                </p:cNvPr>
                <p:cNvCxnSpPr>
                  <a:cxnSpLocks/>
                </p:cNvCxnSpPr>
                <p:nvPr/>
              </p:nvCxnSpPr>
              <p:spPr>
                <a:xfrm>
                  <a:off x="2699182" y="4285557"/>
                  <a:ext cx="0" cy="1532708"/>
                </a:xfrm>
                <a:prstGeom prst="straightConnector1">
                  <a:avLst/>
                </a:prstGeom>
                <a:ln w="28575">
                  <a:tailEnd type="non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64592F03-C388-240A-0467-0AADEEC030ED}"/>
                    </a:ext>
                  </a:extLst>
                </p:cNvPr>
                <p:cNvSpPr txBox="1"/>
                <p:nvPr/>
              </p:nvSpPr>
              <p:spPr>
                <a:xfrm>
                  <a:off x="800526" y="5519621"/>
                  <a:ext cx="1570472"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Target Data</a:t>
                  </a:r>
                </a:p>
              </p:txBody>
            </p:sp>
            <p:sp>
              <p:nvSpPr>
                <p:cNvPr id="18" name="TextBox 17">
                  <a:extLst>
                    <a:ext uri="{FF2B5EF4-FFF2-40B4-BE49-F238E27FC236}">
                      <a16:creationId xmlns:a16="http://schemas.microsoft.com/office/drawing/2014/main" id="{AE043328-7C4F-B42E-0495-18E198A778FB}"/>
                    </a:ext>
                  </a:extLst>
                </p:cNvPr>
                <p:cNvSpPr txBox="1"/>
                <p:nvPr/>
              </p:nvSpPr>
              <p:spPr>
                <a:xfrm>
                  <a:off x="2132578" y="3838667"/>
                  <a:ext cx="1570472"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Model Zoo</a:t>
                  </a:r>
                </a:p>
              </p:txBody>
            </p:sp>
            <p:cxnSp>
              <p:nvCxnSpPr>
                <p:cNvPr id="19" name="Straight Arrow Connector 18">
                  <a:extLst>
                    <a:ext uri="{FF2B5EF4-FFF2-40B4-BE49-F238E27FC236}">
                      <a16:creationId xmlns:a16="http://schemas.microsoft.com/office/drawing/2014/main" id="{2399C28D-4E62-81ED-1B58-E1E2BA639C32}"/>
                    </a:ext>
                  </a:extLst>
                </p:cNvPr>
                <p:cNvCxnSpPr>
                  <a:cxnSpLocks/>
                </p:cNvCxnSpPr>
                <p:nvPr/>
              </p:nvCxnSpPr>
              <p:spPr>
                <a:xfrm>
                  <a:off x="4312634" y="4285557"/>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35A00F7C-23DD-CC59-1905-160C7BD8B8C4}"/>
                    </a:ext>
                  </a:extLst>
                </p:cNvPr>
                <p:cNvCxnSpPr>
                  <a:cxnSpLocks/>
                  <a:endCxn id="22" idx="2"/>
                </p:cNvCxnSpPr>
                <p:nvPr/>
              </p:nvCxnSpPr>
              <p:spPr>
                <a:xfrm>
                  <a:off x="4332512" y="5043764"/>
                  <a:ext cx="586442" cy="1413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4C0BBAE7-6A04-79EB-0ACD-CEE4FD93EEEF}"/>
                    </a:ext>
                  </a:extLst>
                </p:cNvPr>
                <p:cNvCxnSpPr>
                  <a:cxnSpLocks/>
                </p:cNvCxnSpPr>
                <p:nvPr/>
              </p:nvCxnSpPr>
              <p:spPr>
                <a:xfrm>
                  <a:off x="4312634" y="5822890"/>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2" name="Oval 21">
                  <a:extLst>
                    <a:ext uri="{FF2B5EF4-FFF2-40B4-BE49-F238E27FC236}">
                      <a16:creationId xmlns:a16="http://schemas.microsoft.com/office/drawing/2014/main" id="{6FBA226C-7AE5-3355-03FF-4264A6CB7720}"/>
                    </a:ext>
                  </a:extLst>
                </p:cNvPr>
                <p:cNvSpPr/>
                <p:nvPr/>
              </p:nvSpPr>
              <p:spPr>
                <a:xfrm>
                  <a:off x="4918954" y="3951461"/>
                  <a:ext cx="1442089" cy="2212879"/>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latin typeface="Arial" panose="020B0604020202090204" pitchFamily="34" charset="0"/>
                      <a:ea typeface="微软雅黑" panose="020B0503020204020204" pitchFamily="34" charset="-122"/>
                      <a:cs typeface="+mn-ea"/>
                    </a:rPr>
                    <a:t>Fast Metric</a:t>
                  </a:r>
                </a:p>
              </p:txBody>
            </p:sp>
            <p:cxnSp>
              <p:nvCxnSpPr>
                <p:cNvPr id="23" name="Straight Arrow Connector 22">
                  <a:extLst>
                    <a:ext uri="{FF2B5EF4-FFF2-40B4-BE49-F238E27FC236}">
                      <a16:creationId xmlns:a16="http://schemas.microsoft.com/office/drawing/2014/main" id="{E7CDCF42-6577-33C2-74A8-41903C9E84E4}"/>
                    </a:ext>
                  </a:extLst>
                </p:cNvPr>
                <p:cNvCxnSpPr>
                  <a:cxnSpLocks/>
                </p:cNvCxnSpPr>
                <p:nvPr/>
              </p:nvCxnSpPr>
              <p:spPr>
                <a:xfrm>
                  <a:off x="6522434" y="5043764"/>
                  <a:ext cx="774095"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24" name="Picture 2" descr="50,790 Matirial List Icons - Free in SVG, PNG, ICO - IconScout">
                  <a:extLst>
                    <a:ext uri="{FF2B5EF4-FFF2-40B4-BE49-F238E27FC236}">
                      <a16:creationId xmlns:a16="http://schemas.microsoft.com/office/drawing/2014/main" id="{C8A83835-E849-BDFD-5436-86B5F331D885}"/>
                    </a:ext>
                  </a:extLst>
                </p:cNvPr>
                <p:cNvPicPr>
                  <a:picLocks noChangeAspect="1" noChangeArrowheads="1"/>
                </p:cNvPicPr>
                <p:nvPr/>
              </p:nvPicPr>
              <p:blipFill>
                <a:blip r:embed="rId6">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487366" y="4114800"/>
                  <a:ext cx="1872064" cy="1872064"/>
                </a:xfrm>
                <a:prstGeom prst="rect">
                  <a:avLst/>
                </a:prstGeom>
                <a:noFill/>
                <a:extLst>
                  <a:ext uri="{909E8E84-426E-40DD-AFC4-6F175D3DCCD1}">
                    <a14:hiddenFill xmlns:a14="http://schemas.microsoft.com/office/drawing/2010/main">
                      <a:solidFill>
                        <a:srgbClr val="FFFFFF"/>
                      </a:solidFill>
                    </a14:hiddenFill>
                  </a:ext>
                </a:extLst>
              </p:spPr>
            </p:pic>
          </p:grpSp>
          <p:sp>
            <p:nvSpPr>
              <p:cNvPr id="8" name="TextBox 7">
                <a:extLst>
                  <a:ext uri="{FF2B5EF4-FFF2-40B4-BE49-F238E27FC236}">
                    <a16:creationId xmlns:a16="http://schemas.microsoft.com/office/drawing/2014/main" id="{EC53E716-3DD2-E882-60A7-2BCC7A974CAF}"/>
                  </a:ext>
                </a:extLst>
              </p:cNvPr>
              <p:cNvSpPr txBox="1"/>
              <p:nvPr/>
            </p:nvSpPr>
            <p:spPr>
              <a:xfrm>
                <a:off x="5531986" y="5719676"/>
                <a:ext cx="6097656" cy="369332"/>
              </a:xfrm>
              <a:prstGeom prst="rect">
                <a:avLst/>
              </a:prstGeom>
              <a:noFill/>
            </p:spPr>
            <p:txBody>
              <a:bodyPr wrap="square">
                <a:spAutoFit/>
              </a:bodyPr>
              <a:lstStyle/>
              <a:p>
                <a:pPr algn="ctr"/>
                <a:r>
                  <a:rPr lang="en-US" sz="1800" dirty="0">
                    <a:latin typeface="Arial" panose="020B0604020202090204" pitchFamily="34" charset="0"/>
                    <a:ea typeface="微软雅黑" panose="020B0503020204020204" pitchFamily="34" charset="-122"/>
                    <a:cs typeface="+mn-ea"/>
                    <a:sym typeface="Arial" panose="020B0604020202090204" pitchFamily="34" charset="0"/>
                  </a:rPr>
                  <a:t>Model Performance Ranking</a:t>
                </a:r>
              </a:p>
            </p:txBody>
          </p:sp>
        </p:grpSp>
        <p:sp>
          <p:nvSpPr>
            <p:cNvPr id="25" name="TextBox 24">
              <a:extLst>
                <a:ext uri="{FF2B5EF4-FFF2-40B4-BE49-F238E27FC236}">
                  <a16:creationId xmlns:a16="http://schemas.microsoft.com/office/drawing/2014/main" id="{B61443C4-21BC-B4D4-E2A2-1DC31BD87A2D}"/>
                </a:ext>
              </a:extLst>
            </p:cNvPr>
            <p:cNvSpPr txBox="1"/>
            <p:nvPr/>
          </p:nvSpPr>
          <p:spPr>
            <a:xfrm>
              <a:off x="5177602" y="3737763"/>
              <a:ext cx="1570472" cy="707886"/>
            </a:xfrm>
            <a:prstGeom prst="rect">
              <a:avLst/>
            </a:prstGeom>
            <a:noFill/>
          </p:spPr>
          <p:txBody>
            <a:bodyPr wrap="square" rtlCol="0">
              <a:spAutoFit/>
            </a:bodyPr>
            <a:lstStyle/>
            <a:p>
              <a:pPr algn="ctr"/>
              <a:r>
                <a:rPr lang="en-US" sz="2000" b="1" dirty="0" err="1">
                  <a:solidFill>
                    <a:srgbClr val="FF0000"/>
                  </a:solidFill>
                  <a:latin typeface="Arial" panose="020B0604020202090204" pitchFamily="34" charset="0"/>
                  <a:ea typeface="微软雅黑" panose="020B0503020204020204" pitchFamily="34" charset="-122"/>
                  <a:cs typeface="+mn-ea"/>
                  <a:sym typeface="Arial" panose="020B0604020202090204" pitchFamily="34" charset="0"/>
                </a:rPr>
                <a:t>Featrues</a:t>
              </a:r>
              <a:r>
                <a:rPr lang="en-US" sz="2000" b="1" dirty="0">
                  <a:solidFill>
                    <a:srgbClr val="FF0000"/>
                  </a:solidFill>
                  <a:latin typeface="Arial" panose="020B0604020202090204" pitchFamily="34" charset="0"/>
                  <a:ea typeface="微软雅黑" panose="020B0503020204020204" pitchFamily="34" charset="-122"/>
                  <a:cs typeface="+mn-ea"/>
                  <a:sym typeface="Arial" panose="020B0604020202090204" pitchFamily="34" charset="0"/>
                </a:rPr>
                <a:t> Extracted</a:t>
              </a:r>
            </a:p>
          </p:txBody>
        </p:sp>
      </p:grpSp>
    </p:spTree>
    <p:extLst>
      <p:ext uri="{BB962C8B-B14F-4D97-AF65-F5344CB8AC3E}">
        <p14:creationId xmlns:p14="http://schemas.microsoft.com/office/powerpoint/2010/main" val="2444398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9005791" y="6394353"/>
            <a:ext cx="2743200" cy="292196"/>
          </a:xfrm>
          <a:prstGeom prst="rect">
            <a:avLst/>
          </a:prstGeom>
        </p:spPr>
        <p:txBody>
          <a:bodyPr/>
          <a:lstStyle/>
          <a:p>
            <a:r>
              <a:rPr lang="en-US" altLang="zh-CN">
                <a:latin typeface="+mn-ea"/>
                <a:sym typeface="Arial" panose="020B0604020202090204" pitchFamily="34" charset="0"/>
              </a:rPr>
              <a:t>&lt; </a:t>
            </a:r>
            <a:fld id="{A548B57D-AE10-4CF7-A9DF-59FEFA91B28E}" type="slidenum">
              <a:rPr lang="zh-CN" altLang="en-US" smtClean="0">
                <a:latin typeface="+mn-ea"/>
                <a:sym typeface="Arial" panose="020B0604020202090204" pitchFamily="34" charset="0"/>
              </a:rPr>
              <a:t>8</a:t>
            </a:fld>
            <a:r>
              <a:rPr lang="zh-CN" altLang="en-US">
                <a:latin typeface="+mn-ea"/>
                <a:sym typeface="Arial" panose="020B0604020202090204" pitchFamily="34" charset="0"/>
              </a:rPr>
              <a:t> </a:t>
            </a:r>
            <a:r>
              <a:rPr lang="en-US" altLang="zh-CN">
                <a:latin typeface="+mn-ea"/>
                <a:sym typeface="Arial" panose="020B0604020202090204" pitchFamily="34" charset="0"/>
              </a:rPr>
              <a:t>&gt;</a:t>
            </a:r>
            <a:endParaRPr lang="zh-CN" altLang="en-US">
              <a:latin typeface="+mn-ea"/>
              <a:sym typeface="Arial" panose="020B0604020202090204" pitchFamily="34" charset="0"/>
            </a:endParaRPr>
          </a:p>
        </p:txBody>
      </p:sp>
      <p:sp>
        <p:nvSpPr>
          <p:cNvPr id="4" name="标题 3"/>
          <p:cNvSpPr>
            <a:spLocks noGrp="1"/>
          </p:cNvSpPr>
          <p:nvPr>
            <p:ph type="title"/>
          </p:nvPr>
        </p:nvSpPr>
        <p:spPr>
          <a:xfrm>
            <a:off x="438150" y="171451"/>
            <a:ext cx="9056851" cy="617518"/>
          </a:xfrm>
        </p:spPr>
        <p:txBody>
          <a:bodyPr>
            <a:normAutofit/>
          </a:bodyPr>
          <a:lstStyle/>
          <a:p>
            <a:r>
              <a:rPr lang="en-US" sz="2800" dirty="0">
                <a:latin typeface="+mn-ea"/>
                <a:ea typeface="+mn-ea"/>
                <a:sym typeface="Arial" panose="020B0604020202090204" pitchFamily="34" charset="0"/>
              </a:rPr>
              <a:t>Argument 1: Organ -&gt; Tumor</a:t>
            </a:r>
            <a:endParaRPr sz="2800" dirty="0">
              <a:latin typeface="+mn-ea"/>
              <a:ea typeface="+mn-ea"/>
              <a:sym typeface="Arial" panose="020B0604020202090204" pitchFamily="34" charset="0"/>
            </a:endParaRPr>
          </a:p>
        </p:txBody>
      </p:sp>
      <p:grpSp>
        <p:nvGrpSpPr>
          <p:cNvPr id="21" name="Group 20">
            <a:extLst>
              <a:ext uri="{FF2B5EF4-FFF2-40B4-BE49-F238E27FC236}">
                <a16:creationId xmlns:a16="http://schemas.microsoft.com/office/drawing/2014/main" id="{9EE118A8-169F-A303-78C5-6DDF3A3D00A0}"/>
              </a:ext>
            </a:extLst>
          </p:cNvPr>
          <p:cNvGrpSpPr/>
          <p:nvPr/>
        </p:nvGrpSpPr>
        <p:grpSpPr>
          <a:xfrm>
            <a:off x="5994904" y="3152779"/>
            <a:ext cx="5053151" cy="3119351"/>
            <a:chOff x="2555019" y="3701419"/>
            <a:chExt cx="5053151" cy="3119351"/>
          </a:xfrm>
        </p:grpSpPr>
        <p:pic>
          <p:nvPicPr>
            <p:cNvPr id="1026" name="Picture 2" descr="Neural - Free computer icons">
              <a:extLst>
                <a:ext uri="{FF2B5EF4-FFF2-40B4-BE49-F238E27FC236}">
                  <a16:creationId xmlns:a16="http://schemas.microsoft.com/office/drawing/2014/main" id="{6A367CDA-910A-00E7-CCB8-61A601AD4E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3428621" y="3701419"/>
              <a:ext cx="1159566" cy="115956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75FC3038-03A8-E414-5982-03CE4AAE8C3B}"/>
                </a:ext>
              </a:extLst>
            </p:cNvPr>
            <p:cNvSpPr txBox="1"/>
            <p:nvPr/>
          </p:nvSpPr>
          <p:spPr>
            <a:xfrm>
              <a:off x="2845810" y="4860985"/>
              <a:ext cx="2325188" cy="400110"/>
            </a:xfrm>
            <a:prstGeom prst="rect">
              <a:avLst/>
            </a:prstGeom>
            <a:noFill/>
          </p:spPr>
          <p:txBody>
            <a:bodyPr wrap="square" rtlCol="0">
              <a:spAutoFit/>
            </a:bodyPr>
            <a:lstStyle/>
            <a:p>
              <a:pPr algn="ctr"/>
              <a:r>
                <a:rPr lang="en-US" sz="2000" dirty="0" err="1">
                  <a:latin typeface="Arial" panose="020B0604020202090204" pitchFamily="34" charset="0"/>
                  <a:ea typeface="微软雅黑" panose="020B0503020204020204" pitchFamily="34" charset="-122"/>
                  <a:cs typeface="+mn-ea"/>
                  <a:sym typeface="Arial" panose="020B0604020202090204" pitchFamily="34" charset="0"/>
                </a:rPr>
                <a:t>SuPreM</a:t>
              </a:r>
              <a:r>
                <a:rPr lang="en-US" sz="2000" dirty="0">
                  <a:latin typeface="Arial" panose="020B0604020202090204" pitchFamily="34" charset="0"/>
                  <a:ea typeface="微软雅黑" panose="020B0503020204020204" pitchFamily="34" charset="-122"/>
                  <a:cs typeface="+mn-ea"/>
                  <a:sym typeface="Arial" panose="020B0604020202090204" pitchFamily="34" charset="0"/>
                </a:rPr>
                <a:t> (U-Net)</a:t>
              </a:r>
            </a:p>
          </p:txBody>
        </p:sp>
        <p:cxnSp>
          <p:nvCxnSpPr>
            <p:cNvPr id="11" name="Straight Arrow Connector 10">
              <a:extLst>
                <a:ext uri="{FF2B5EF4-FFF2-40B4-BE49-F238E27FC236}">
                  <a16:creationId xmlns:a16="http://schemas.microsoft.com/office/drawing/2014/main" id="{35FABCE4-7E4B-D31A-454B-2972A293EE59}"/>
                </a:ext>
              </a:extLst>
            </p:cNvPr>
            <p:cNvCxnSpPr/>
            <p:nvPr/>
          </p:nvCxnSpPr>
          <p:spPr>
            <a:xfrm>
              <a:off x="4714671" y="4281202"/>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938007FD-AF4C-7612-9B18-04EB2A8FB0BC}"/>
                </a:ext>
              </a:extLst>
            </p:cNvPr>
            <p:cNvSpPr txBox="1"/>
            <p:nvPr/>
          </p:nvSpPr>
          <p:spPr>
            <a:xfrm>
              <a:off x="4588187" y="3824002"/>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Fine-tuning</a:t>
              </a:r>
            </a:p>
          </p:txBody>
        </p:sp>
        <p:pic>
          <p:nvPicPr>
            <p:cNvPr id="13" name="Graphic 12" descr="Database outline">
              <a:extLst>
                <a:ext uri="{FF2B5EF4-FFF2-40B4-BE49-F238E27FC236}">
                  <a16:creationId xmlns:a16="http://schemas.microsoft.com/office/drawing/2014/main" id="{2C0488E5-997B-6728-7428-D542796CDA9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91041" y="3766912"/>
              <a:ext cx="914400" cy="914400"/>
            </a:xfrm>
            <a:prstGeom prst="rect">
              <a:avLst/>
            </a:prstGeom>
          </p:spPr>
        </p:pic>
        <p:sp>
          <p:nvSpPr>
            <p:cNvPr id="14" name="TextBox 13">
              <a:extLst>
                <a:ext uri="{FF2B5EF4-FFF2-40B4-BE49-F238E27FC236}">
                  <a16:creationId xmlns:a16="http://schemas.microsoft.com/office/drawing/2014/main" id="{DF909EA7-CAF8-D109-90BF-06D0AA6D4057}"/>
                </a:ext>
              </a:extLst>
            </p:cNvPr>
            <p:cNvSpPr txBox="1"/>
            <p:nvPr/>
          </p:nvSpPr>
          <p:spPr>
            <a:xfrm>
              <a:off x="6014502" y="4717085"/>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ULS Data</a:t>
              </a:r>
            </a:p>
          </p:txBody>
        </p:sp>
        <p:pic>
          <p:nvPicPr>
            <p:cNvPr id="15" name="Picture 2" descr="Neural - Free computer icons">
              <a:extLst>
                <a:ext uri="{FF2B5EF4-FFF2-40B4-BE49-F238E27FC236}">
                  <a16:creationId xmlns:a16="http://schemas.microsoft.com/office/drawing/2014/main" id="{8A7FA89C-6D3D-7523-AE1B-A5F6E3C54D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3428621" y="5261094"/>
              <a:ext cx="1159566" cy="1159566"/>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6089E5FB-AB3F-90E4-C50D-4EBA17DF8C32}"/>
                </a:ext>
              </a:extLst>
            </p:cNvPr>
            <p:cNvSpPr txBox="1"/>
            <p:nvPr/>
          </p:nvSpPr>
          <p:spPr>
            <a:xfrm>
              <a:off x="2555019" y="6420660"/>
              <a:ext cx="2906770"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From Scratch (U-Net)</a:t>
              </a:r>
            </a:p>
          </p:txBody>
        </p:sp>
        <p:cxnSp>
          <p:nvCxnSpPr>
            <p:cNvPr id="17" name="Straight Arrow Connector 16">
              <a:extLst>
                <a:ext uri="{FF2B5EF4-FFF2-40B4-BE49-F238E27FC236}">
                  <a16:creationId xmlns:a16="http://schemas.microsoft.com/office/drawing/2014/main" id="{2DC7180A-A3AB-1AB2-FB0C-B7D96DC1277C}"/>
                </a:ext>
              </a:extLst>
            </p:cNvPr>
            <p:cNvCxnSpPr/>
            <p:nvPr/>
          </p:nvCxnSpPr>
          <p:spPr>
            <a:xfrm>
              <a:off x="4714671" y="5840877"/>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1EDF29BC-B7DB-D735-184D-CA234EDB2BC2}"/>
                </a:ext>
              </a:extLst>
            </p:cNvPr>
            <p:cNvSpPr txBox="1"/>
            <p:nvPr/>
          </p:nvSpPr>
          <p:spPr>
            <a:xfrm>
              <a:off x="4588187" y="5383677"/>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Fine-tuning</a:t>
              </a:r>
            </a:p>
          </p:txBody>
        </p:sp>
        <p:pic>
          <p:nvPicPr>
            <p:cNvPr id="19" name="Graphic 18" descr="Database outline">
              <a:extLst>
                <a:ext uri="{FF2B5EF4-FFF2-40B4-BE49-F238E27FC236}">
                  <a16:creationId xmlns:a16="http://schemas.microsoft.com/office/drawing/2014/main" id="{1154F1E2-DBA2-68D0-BC8C-DD6D6F97800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91041" y="5326587"/>
              <a:ext cx="914400" cy="914400"/>
            </a:xfrm>
            <a:prstGeom prst="rect">
              <a:avLst/>
            </a:prstGeom>
          </p:spPr>
        </p:pic>
        <p:sp>
          <p:nvSpPr>
            <p:cNvPr id="20" name="TextBox 19">
              <a:extLst>
                <a:ext uri="{FF2B5EF4-FFF2-40B4-BE49-F238E27FC236}">
                  <a16:creationId xmlns:a16="http://schemas.microsoft.com/office/drawing/2014/main" id="{48A3299B-14AE-5962-E909-95C8E3942D4F}"/>
                </a:ext>
              </a:extLst>
            </p:cNvPr>
            <p:cNvSpPr txBox="1"/>
            <p:nvPr/>
          </p:nvSpPr>
          <p:spPr>
            <a:xfrm>
              <a:off x="6014502" y="6276760"/>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ULS Data</a:t>
              </a:r>
            </a:p>
          </p:txBody>
        </p:sp>
      </p:grpSp>
      <p:sp>
        <p:nvSpPr>
          <p:cNvPr id="24" name="TextBox 23">
            <a:extLst>
              <a:ext uri="{FF2B5EF4-FFF2-40B4-BE49-F238E27FC236}">
                <a16:creationId xmlns:a16="http://schemas.microsoft.com/office/drawing/2014/main" id="{1CFD437A-0CE4-D1E5-B150-F889B9A67AC0}"/>
              </a:ext>
            </a:extLst>
          </p:cNvPr>
          <p:cNvSpPr txBox="1"/>
          <p:nvPr/>
        </p:nvSpPr>
        <p:spPr>
          <a:xfrm>
            <a:off x="133185" y="980664"/>
            <a:ext cx="10914870" cy="2441181"/>
          </a:xfrm>
          <a:prstGeom prst="rect">
            <a:avLst/>
          </a:prstGeom>
          <a:noFill/>
        </p:spPr>
        <p:txBody>
          <a:bodyPr wrap="square">
            <a:spAutoFit/>
          </a:bodyPr>
          <a:lstStyle/>
          <a:p>
            <a:pPr marL="468630"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3200" b="1" dirty="0">
                <a:latin typeface="+mn-ea"/>
                <a:ea typeface="+mn-ea"/>
                <a:sym typeface="Arial" panose="020B0604020202090204" pitchFamily="34" charset="0"/>
              </a:rPr>
              <a:t>Verify model transferability </a:t>
            </a:r>
            <a:r>
              <a:rPr lang="en-US" sz="3200" b="1" dirty="0">
                <a:solidFill>
                  <a:srgbClr val="FF0000"/>
                </a:solidFill>
                <a:latin typeface="+mn-ea"/>
                <a:ea typeface="+mn-ea"/>
                <a:sym typeface="Arial" panose="020B0604020202090204" pitchFamily="34" charset="0"/>
              </a:rPr>
              <a:t>from organ to tumor</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000" dirty="0" err="1">
                <a:latin typeface="+mn-ea"/>
                <a:ea typeface="+mn-ea"/>
                <a:sym typeface="Arial" panose="020B0604020202090204" pitchFamily="34" charset="0"/>
              </a:rPr>
              <a:t>SuPreM</a:t>
            </a:r>
            <a:r>
              <a:rPr lang="en-US" sz="2000" dirty="0">
                <a:latin typeface="+mn-ea"/>
                <a:ea typeface="+mn-ea"/>
                <a:sym typeface="Arial" panose="020B0604020202090204" pitchFamily="34" charset="0"/>
              </a:rPr>
              <a:t> pretrained on an organ dataset</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000" dirty="0">
                <a:latin typeface="Arial" panose="020B0604020202090204" pitchFamily="34" charset="0"/>
                <a:ea typeface="微软雅黑" panose="020B0503020204020204" pitchFamily="34" charset="-122"/>
                <a:cs typeface="+mn-ea"/>
                <a:sym typeface="Arial" panose="020B0604020202090204" pitchFamily="34" charset="0"/>
              </a:rPr>
              <a:t>ULS Data </a:t>
            </a:r>
            <a:r>
              <a:rPr lang="en-US" sz="2000" dirty="0">
                <a:latin typeface="+mn-ea"/>
                <a:cs typeface="+mn-ea"/>
                <a:sym typeface="Arial" panose="020B0604020202090204" pitchFamily="34" charset="0"/>
              </a:rPr>
              <a:t>is a tumor dataset</a:t>
            </a:r>
            <a:endParaRPr lang="en-US" sz="2000" dirty="0">
              <a:latin typeface="Arial" panose="020B0604020202090204" pitchFamily="34" charset="0"/>
              <a:ea typeface="微软雅黑" panose="020B0503020204020204" pitchFamily="34" charset="-122"/>
              <a:cs typeface="+mn-ea"/>
              <a:sym typeface="Arial" panose="020B0604020202090204" pitchFamily="34" charset="0"/>
            </a:endParaRPr>
          </a:p>
        </p:txBody>
      </p:sp>
    </p:spTree>
    <p:extLst>
      <p:ext uri="{BB962C8B-B14F-4D97-AF65-F5344CB8AC3E}">
        <p14:creationId xmlns:p14="http://schemas.microsoft.com/office/powerpoint/2010/main" val="1608888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4"/>
          </p:nvPr>
        </p:nvSpPr>
        <p:spPr>
          <a:xfrm>
            <a:off x="9005791" y="6394353"/>
            <a:ext cx="2743200" cy="292196"/>
          </a:xfrm>
          <a:prstGeom prst="rect">
            <a:avLst/>
          </a:prstGeom>
        </p:spPr>
        <p:txBody>
          <a:bodyPr/>
          <a:lstStyle/>
          <a:p>
            <a:r>
              <a:rPr lang="en-US" altLang="zh-CN">
                <a:latin typeface="+mn-ea"/>
                <a:sym typeface="Arial" panose="020B0604020202090204" pitchFamily="34" charset="0"/>
              </a:rPr>
              <a:t>&lt; </a:t>
            </a:r>
            <a:fld id="{A548B57D-AE10-4CF7-A9DF-59FEFA91B28E}" type="slidenum">
              <a:rPr lang="zh-CN" altLang="en-US" smtClean="0">
                <a:latin typeface="+mn-ea"/>
                <a:sym typeface="Arial" panose="020B0604020202090204" pitchFamily="34" charset="0"/>
              </a:rPr>
              <a:t>9</a:t>
            </a:fld>
            <a:r>
              <a:rPr lang="zh-CN" altLang="en-US">
                <a:latin typeface="+mn-ea"/>
                <a:sym typeface="Arial" panose="020B0604020202090204" pitchFamily="34" charset="0"/>
              </a:rPr>
              <a:t> </a:t>
            </a:r>
            <a:r>
              <a:rPr lang="en-US" altLang="zh-CN">
                <a:latin typeface="+mn-ea"/>
                <a:sym typeface="Arial" panose="020B0604020202090204" pitchFamily="34" charset="0"/>
              </a:rPr>
              <a:t>&gt;</a:t>
            </a:r>
            <a:endParaRPr lang="zh-CN" altLang="en-US">
              <a:latin typeface="+mn-ea"/>
              <a:sym typeface="Arial" panose="020B0604020202090204" pitchFamily="34" charset="0"/>
            </a:endParaRPr>
          </a:p>
        </p:txBody>
      </p:sp>
      <p:sp>
        <p:nvSpPr>
          <p:cNvPr id="4" name="标题 3"/>
          <p:cNvSpPr>
            <a:spLocks noGrp="1"/>
          </p:cNvSpPr>
          <p:nvPr>
            <p:ph type="title"/>
          </p:nvPr>
        </p:nvSpPr>
        <p:spPr>
          <a:xfrm>
            <a:off x="438150" y="171451"/>
            <a:ext cx="9056851" cy="617518"/>
          </a:xfrm>
        </p:spPr>
        <p:txBody>
          <a:bodyPr>
            <a:normAutofit/>
          </a:bodyPr>
          <a:lstStyle/>
          <a:p>
            <a:r>
              <a:rPr lang="en-US" sz="2800" dirty="0">
                <a:latin typeface="+mn-ea"/>
                <a:ea typeface="+mn-ea"/>
                <a:sym typeface="Arial" panose="020B0604020202090204" pitchFamily="34" charset="0"/>
              </a:rPr>
              <a:t>Argument 2: Coarse -&gt; Fine</a:t>
            </a:r>
            <a:endParaRPr sz="2800" dirty="0">
              <a:latin typeface="+mn-ea"/>
              <a:ea typeface="+mn-ea"/>
              <a:sym typeface="Arial" panose="020B0604020202090204" pitchFamily="34" charset="0"/>
            </a:endParaRPr>
          </a:p>
        </p:txBody>
      </p:sp>
      <p:grpSp>
        <p:nvGrpSpPr>
          <p:cNvPr id="19" name="Group 18">
            <a:extLst>
              <a:ext uri="{FF2B5EF4-FFF2-40B4-BE49-F238E27FC236}">
                <a16:creationId xmlns:a16="http://schemas.microsoft.com/office/drawing/2014/main" id="{56E220AC-6F55-5614-CF75-E5405DC3E36D}"/>
              </a:ext>
            </a:extLst>
          </p:cNvPr>
          <p:cNvGrpSpPr/>
          <p:nvPr/>
        </p:nvGrpSpPr>
        <p:grpSpPr>
          <a:xfrm>
            <a:off x="5994904" y="3074402"/>
            <a:ext cx="5437890" cy="3119351"/>
            <a:chOff x="5994904" y="3074402"/>
            <a:chExt cx="5437890" cy="3119351"/>
          </a:xfrm>
        </p:grpSpPr>
        <p:grpSp>
          <p:nvGrpSpPr>
            <p:cNvPr id="2" name="Group 1">
              <a:extLst>
                <a:ext uri="{FF2B5EF4-FFF2-40B4-BE49-F238E27FC236}">
                  <a16:creationId xmlns:a16="http://schemas.microsoft.com/office/drawing/2014/main" id="{F475CBF4-1E3F-E7D2-45D1-9741D8C23513}"/>
                </a:ext>
              </a:extLst>
            </p:cNvPr>
            <p:cNvGrpSpPr/>
            <p:nvPr/>
          </p:nvGrpSpPr>
          <p:grpSpPr>
            <a:xfrm>
              <a:off x="5994904" y="3074402"/>
              <a:ext cx="5378161" cy="3119351"/>
              <a:chOff x="2555019" y="3701419"/>
              <a:chExt cx="5378161" cy="3119351"/>
            </a:xfrm>
          </p:grpSpPr>
          <p:pic>
            <p:nvPicPr>
              <p:cNvPr id="6" name="Picture 2" descr="Neural - Free computer icons">
                <a:extLst>
                  <a:ext uri="{FF2B5EF4-FFF2-40B4-BE49-F238E27FC236}">
                    <a16:creationId xmlns:a16="http://schemas.microsoft.com/office/drawing/2014/main" id="{F34EED07-8CB4-D827-704A-19BB7E51C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3428621" y="3701419"/>
                <a:ext cx="1159566" cy="115956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D1AD9CD-5113-FD51-DC08-D8821CE28252}"/>
                  </a:ext>
                </a:extLst>
              </p:cNvPr>
              <p:cNvSpPr txBox="1"/>
              <p:nvPr/>
            </p:nvSpPr>
            <p:spPr>
              <a:xfrm>
                <a:off x="2845810" y="4860985"/>
                <a:ext cx="2325188" cy="400110"/>
              </a:xfrm>
              <a:prstGeom prst="rect">
                <a:avLst/>
              </a:prstGeom>
              <a:noFill/>
            </p:spPr>
            <p:txBody>
              <a:bodyPr wrap="square" rtlCol="0">
                <a:spAutoFit/>
              </a:bodyPr>
              <a:lstStyle/>
              <a:p>
                <a:pPr algn="ctr"/>
                <a:r>
                  <a:rPr lang="en-US" sz="2000" dirty="0" err="1">
                    <a:latin typeface="Arial" panose="020B0604020202090204" pitchFamily="34" charset="0"/>
                    <a:ea typeface="微软雅黑" panose="020B0503020204020204" pitchFamily="34" charset="-122"/>
                    <a:cs typeface="+mn-ea"/>
                    <a:sym typeface="Arial" panose="020B0604020202090204" pitchFamily="34" charset="0"/>
                  </a:rPr>
                  <a:t>SuPreM</a:t>
                </a:r>
                <a:r>
                  <a:rPr lang="en-US" sz="2000" dirty="0">
                    <a:latin typeface="Arial" panose="020B0604020202090204" pitchFamily="34" charset="0"/>
                    <a:ea typeface="微软雅黑" panose="020B0503020204020204" pitchFamily="34" charset="-122"/>
                    <a:cs typeface="+mn-ea"/>
                    <a:sym typeface="Arial" panose="020B0604020202090204" pitchFamily="34" charset="0"/>
                  </a:rPr>
                  <a:t> (U-Net)</a:t>
                </a:r>
              </a:p>
            </p:txBody>
          </p:sp>
          <p:cxnSp>
            <p:nvCxnSpPr>
              <p:cNvPr id="8" name="Straight Arrow Connector 7">
                <a:extLst>
                  <a:ext uri="{FF2B5EF4-FFF2-40B4-BE49-F238E27FC236}">
                    <a16:creationId xmlns:a16="http://schemas.microsoft.com/office/drawing/2014/main" id="{7410C1C7-F720-DBD4-32A8-18651496C684}"/>
                  </a:ext>
                </a:extLst>
              </p:cNvPr>
              <p:cNvCxnSpPr/>
              <p:nvPr/>
            </p:nvCxnSpPr>
            <p:spPr>
              <a:xfrm>
                <a:off x="4714671" y="4281202"/>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47AE064D-C4B0-7337-580C-03D6CA00FC1E}"/>
                  </a:ext>
                </a:extLst>
              </p:cNvPr>
              <p:cNvSpPr txBox="1"/>
              <p:nvPr/>
            </p:nvSpPr>
            <p:spPr>
              <a:xfrm>
                <a:off x="4588187" y="3824002"/>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Fine-tuning</a:t>
                </a:r>
              </a:p>
            </p:txBody>
          </p:sp>
          <p:pic>
            <p:nvPicPr>
              <p:cNvPr id="10" name="Graphic 9" descr="Database outline">
                <a:extLst>
                  <a:ext uri="{FF2B5EF4-FFF2-40B4-BE49-F238E27FC236}">
                    <a16:creationId xmlns:a16="http://schemas.microsoft.com/office/drawing/2014/main" id="{29184069-5DEC-6A3E-DC78-7D31B9EF29A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91041" y="3766912"/>
                <a:ext cx="914400" cy="914400"/>
              </a:xfrm>
              <a:prstGeom prst="rect">
                <a:avLst/>
              </a:prstGeom>
            </p:spPr>
          </p:pic>
          <p:sp>
            <p:nvSpPr>
              <p:cNvPr id="11" name="TextBox 10">
                <a:extLst>
                  <a:ext uri="{FF2B5EF4-FFF2-40B4-BE49-F238E27FC236}">
                    <a16:creationId xmlns:a16="http://schemas.microsoft.com/office/drawing/2014/main" id="{DB0D5CF4-69F6-E2D8-578B-A85E055A3354}"/>
                  </a:ext>
                </a:extLst>
              </p:cNvPr>
              <p:cNvSpPr txBox="1"/>
              <p:nvPr/>
            </p:nvSpPr>
            <p:spPr>
              <a:xfrm>
                <a:off x="5689491" y="4699198"/>
                <a:ext cx="2243689"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Aortaseg24 Data</a:t>
                </a:r>
              </a:p>
            </p:txBody>
          </p:sp>
          <p:pic>
            <p:nvPicPr>
              <p:cNvPr id="12" name="Picture 2" descr="Neural - Free computer icons">
                <a:extLst>
                  <a:ext uri="{FF2B5EF4-FFF2-40B4-BE49-F238E27FC236}">
                    <a16:creationId xmlns:a16="http://schemas.microsoft.com/office/drawing/2014/main" id="{AD27C3D4-5760-AA43-FCD4-045EC0F38A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3428621" y="5261094"/>
                <a:ext cx="1159566" cy="1159566"/>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EA1FDA12-F536-7C45-DDE6-0D1D32E8DA32}"/>
                  </a:ext>
                </a:extLst>
              </p:cNvPr>
              <p:cNvSpPr txBox="1"/>
              <p:nvPr/>
            </p:nvSpPr>
            <p:spPr>
              <a:xfrm>
                <a:off x="2555019" y="6420660"/>
                <a:ext cx="2906770"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From Scratch (U-Net)</a:t>
                </a:r>
              </a:p>
            </p:txBody>
          </p:sp>
          <p:cxnSp>
            <p:nvCxnSpPr>
              <p:cNvPr id="14" name="Straight Arrow Connector 13">
                <a:extLst>
                  <a:ext uri="{FF2B5EF4-FFF2-40B4-BE49-F238E27FC236}">
                    <a16:creationId xmlns:a16="http://schemas.microsoft.com/office/drawing/2014/main" id="{2F4733E3-02B8-CCEF-303C-8151EA1C3D02}"/>
                  </a:ext>
                </a:extLst>
              </p:cNvPr>
              <p:cNvCxnSpPr/>
              <p:nvPr/>
            </p:nvCxnSpPr>
            <p:spPr>
              <a:xfrm>
                <a:off x="4714671" y="5840877"/>
                <a:ext cx="1340699"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027A5D6F-E837-DADC-82B3-A652C80D7A6C}"/>
                  </a:ext>
                </a:extLst>
              </p:cNvPr>
              <p:cNvSpPr txBox="1"/>
              <p:nvPr/>
            </p:nvSpPr>
            <p:spPr>
              <a:xfrm>
                <a:off x="4588187" y="5383677"/>
                <a:ext cx="1593668"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Fine-tuning</a:t>
                </a:r>
              </a:p>
            </p:txBody>
          </p:sp>
          <p:pic>
            <p:nvPicPr>
              <p:cNvPr id="16" name="Graphic 15" descr="Database outline">
                <a:extLst>
                  <a:ext uri="{FF2B5EF4-FFF2-40B4-BE49-F238E27FC236}">
                    <a16:creationId xmlns:a16="http://schemas.microsoft.com/office/drawing/2014/main" id="{D71437D0-5F6A-926B-C0F4-F97E8AE8EE9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91041" y="5326587"/>
                <a:ext cx="914400" cy="914400"/>
              </a:xfrm>
              <a:prstGeom prst="rect">
                <a:avLst/>
              </a:prstGeom>
            </p:spPr>
          </p:pic>
        </p:grpSp>
        <p:sp>
          <p:nvSpPr>
            <p:cNvPr id="18" name="TextBox 17">
              <a:extLst>
                <a:ext uri="{FF2B5EF4-FFF2-40B4-BE49-F238E27FC236}">
                  <a16:creationId xmlns:a16="http://schemas.microsoft.com/office/drawing/2014/main" id="{31095C31-518A-74B4-7D70-1E626B7D39DF}"/>
                </a:ext>
              </a:extLst>
            </p:cNvPr>
            <p:cNvSpPr txBox="1"/>
            <p:nvPr/>
          </p:nvSpPr>
          <p:spPr>
            <a:xfrm>
              <a:off x="9189105" y="5671060"/>
              <a:ext cx="2243689" cy="400110"/>
            </a:xfrm>
            <a:prstGeom prst="rect">
              <a:avLst/>
            </a:prstGeom>
            <a:noFill/>
          </p:spPr>
          <p:txBody>
            <a:bodyPr wrap="square" rtlCol="0">
              <a:spAutoFit/>
            </a:bodyPr>
            <a:lstStyle/>
            <a:p>
              <a:pPr algn="ctr"/>
              <a:r>
                <a:rPr lang="en-US" sz="2000" dirty="0">
                  <a:latin typeface="Arial" panose="020B0604020202090204" pitchFamily="34" charset="0"/>
                  <a:ea typeface="微软雅黑" panose="020B0503020204020204" pitchFamily="34" charset="-122"/>
                  <a:cs typeface="+mn-ea"/>
                  <a:sym typeface="Arial" panose="020B0604020202090204" pitchFamily="34" charset="0"/>
                </a:rPr>
                <a:t>Aortaseg24 Data</a:t>
              </a:r>
            </a:p>
          </p:txBody>
        </p:sp>
      </p:grpSp>
      <p:sp>
        <p:nvSpPr>
          <p:cNvPr id="25" name="TextBox 24">
            <a:extLst>
              <a:ext uri="{FF2B5EF4-FFF2-40B4-BE49-F238E27FC236}">
                <a16:creationId xmlns:a16="http://schemas.microsoft.com/office/drawing/2014/main" id="{512ECA77-266E-6E75-67A7-09B6BF2F236B}"/>
              </a:ext>
            </a:extLst>
          </p:cNvPr>
          <p:cNvSpPr txBox="1"/>
          <p:nvPr/>
        </p:nvSpPr>
        <p:spPr>
          <a:xfrm>
            <a:off x="141895" y="777869"/>
            <a:ext cx="10363200" cy="3475310"/>
          </a:xfrm>
          <a:prstGeom prst="rect">
            <a:avLst/>
          </a:prstGeom>
          <a:noFill/>
        </p:spPr>
        <p:txBody>
          <a:bodyPr wrap="square">
            <a:spAutoFit/>
          </a:bodyPr>
          <a:lstStyle/>
          <a:p>
            <a:pPr marL="468630"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3200" b="1" dirty="0">
                <a:latin typeface="+mn-ea"/>
                <a:ea typeface="+mn-ea"/>
                <a:sym typeface="Arial" panose="020B0604020202090204" pitchFamily="34" charset="0"/>
              </a:rPr>
              <a:t>Verify model transferability </a:t>
            </a:r>
            <a:r>
              <a:rPr lang="en-US" sz="3200" b="1" dirty="0">
                <a:solidFill>
                  <a:srgbClr val="FF0000"/>
                </a:solidFill>
                <a:latin typeface="+mn-ea"/>
                <a:ea typeface="+mn-ea"/>
                <a:sym typeface="Arial" panose="020B0604020202090204" pitchFamily="34" charset="0"/>
              </a:rPr>
              <a:t>from aorta coarse to fine labels </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000" dirty="0" err="1">
                <a:latin typeface="+mn-ea"/>
                <a:ea typeface="+mn-ea"/>
                <a:sym typeface="Arial" panose="020B0604020202090204" pitchFamily="34" charset="0"/>
              </a:rPr>
              <a:t>SuPreM</a:t>
            </a:r>
            <a:r>
              <a:rPr lang="en-US" sz="2000" dirty="0">
                <a:latin typeface="+mn-ea"/>
                <a:ea typeface="+mn-ea"/>
                <a:sym typeface="Arial" panose="020B0604020202090204" pitchFamily="34" charset="0"/>
              </a:rPr>
              <a:t> pretrained on aorta coarse labels</a:t>
            </a:r>
          </a:p>
          <a:p>
            <a:pPr marL="925830" lvl="1" indent="-468630" eaLnBrk="0" fontAlgn="base" hangingPunct="0">
              <a:lnSpc>
                <a:spcPct val="210000"/>
              </a:lnSpc>
              <a:spcBef>
                <a:spcPct val="20000"/>
              </a:spcBef>
              <a:spcAft>
                <a:spcPct val="0"/>
              </a:spcAft>
              <a:buClr>
                <a:srgbClr val="000099"/>
              </a:buClr>
              <a:buFont typeface="Wingdings" panose="05000000000000000000" pitchFamily="2" charset="2"/>
              <a:buChar char="o"/>
              <a:defRPr/>
            </a:pPr>
            <a:r>
              <a:rPr lang="en-US" sz="2000" dirty="0">
                <a:latin typeface="Arial" panose="020B0604020202090204" pitchFamily="34" charset="0"/>
                <a:ea typeface="微软雅黑" panose="020B0503020204020204" pitchFamily="34" charset="-122"/>
                <a:cs typeface="+mn-ea"/>
                <a:sym typeface="Arial" panose="020B0604020202090204" pitchFamily="34" charset="0"/>
              </a:rPr>
              <a:t>Aortaseg24 Data </a:t>
            </a:r>
            <a:r>
              <a:rPr lang="en-US" sz="2000" dirty="0">
                <a:latin typeface="+mn-ea"/>
                <a:cs typeface="+mn-ea"/>
                <a:sym typeface="Arial" panose="020B0604020202090204" pitchFamily="34" charset="0"/>
              </a:rPr>
              <a:t>is a fine-labels dataset</a:t>
            </a:r>
            <a:endParaRPr lang="en-US" sz="2000" dirty="0">
              <a:latin typeface="Arial" panose="020B0604020202090204" pitchFamily="34" charset="0"/>
              <a:ea typeface="微软雅黑" panose="020B0503020204020204" pitchFamily="34" charset="-122"/>
              <a:cs typeface="+mn-ea"/>
              <a:sym typeface="Arial" panose="020B0604020202090204" pitchFamily="34" charset="0"/>
            </a:endParaRPr>
          </a:p>
        </p:txBody>
      </p:sp>
    </p:spTree>
    <p:extLst>
      <p:ext uri="{BB962C8B-B14F-4D97-AF65-F5344CB8AC3E}">
        <p14:creationId xmlns:p14="http://schemas.microsoft.com/office/powerpoint/2010/main" val="677885140"/>
      </p:ext>
    </p:extLst>
  </p:cSld>
  <p:clrMapOvr>
    <a:masterClrMapping/>
  </p:clrMapOvr>
</p:sld>
</file>

<file path=ppt/theme/theme1.xml><?xml version="1.0" encoding="utf-8"?>
<a:theme xmlns:a="http://schemas.openxmlformats.org/drawingml/2006/main" name="自定义设计方案">
  <a:themeElements>
    <a:clrScheme name="Custom 2">
      <a:dk1>
        <a:srgbClr val="000000"/>
      </a:dk1>
      <a:lt1>
        <a:srgbClr val="FFFFFF"/>
      </a:lt1>
      <a:dk2>
        <a:srgbClr val="768395"/>
      </a:dk2>
      <a:lt2>
        <a:srgbClr val="F0F0F0"/>
      </a:lt2>
      <a:accent1>
        <a:srgbClr val="230496"/>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90204" pitchFamily="34" charset="0"/>
            <a:ea typeface="微软雅黑" panose="020B0503020204020204" pitchFamily="34" charset="-122"/>
            <a:cs typeface="+mn-ea"/>
            <a:sym typeface="Arial" panose="020B060402020209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90204" pitchFamily="34" charset="0"/>
            <a:ea typeface="微软雅黑" panose="020B0503020204020204" pitchFamily="34" charset="-122"/>
            <a:cs typeface="+mn-ea"/>
            <a:sym typeface="Arial" panose="020B060402020209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87ba5c36-b7cf-4793-bbc2-bd5b3a9f95ca}"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2470</TotalTime>
  <Words>1466</Words>
  <Application>Microsoft Office PowerPoint</Application>
  <PresentationFormat>Widescreen</PresentationFormat>
  <Paragraphs>135</Paragraphs>
  <Slides>11</Slides>
  <Notes>11</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11</vt:i4>
      </vt:variant>
    </vt:vector>
  </HeadingPairs>
  <TitlesOfParts>
    <vt:vector size="24" baseType="lpstr">
      <vt:lpstr>等线</vt:lpstr>
      <vt:lpstr>等线 Light</vt:lpstr>
      <vt:lpstr>微软雅黑</vt:lpstr>
      <vt:lpstr>Söhne</vt:lpstr>
      <vt:lpstr>Arial</vt:lpstr>
      <vt:lpstr>Calibri</vt:lpstr>
      <vt:lpstr>Lato</vt:lpstr>
      <vt:lpstr>Segoe UI</vt:lpstr>
      <vt:lpstr>Segoe UI Light</vt:lpstr>
      <vt:lpstr>Wingdings</vt:lpstr>
      <vt:lpstr>自定义设计方案</vt:lpstr>
      <vt:lpstr>2_自定义设计方案</vt:lpstr>
      <vt:lpstr>1_自定义设计方案</vt:lpstr>
      <vt:lpstr>PowerPoint Presentation</vt:lpstr>
      <vt:lpstr>Background</vt:lpstr>
      <vt:lpstr>Background</vt:lpstr>
      <vt:lpstr>Related Work : LogME</vt:lpstr>
      <vt:lpstr>Related Work : Pretrained Models for Medical Images</vt:lpstr>
      <vt:lpstr>Contribution 1: Open-Source Generic Benchmark</vt:lpstr>
      <vt:lpstr>Contribution 2: Fast Metric</vt:lpstr>
      <vt:lpstr>Argument 1: Organ -&gt; Tumor</vt:lpstr>
      <vt:lpstr>Argument 2: Coarse -&gt; Fine</vt:lpstr>
      <vt:lpstr>Argument 3: Add Noise to Labels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Yujie Chen (FESCO Adecco Human Resources)</cp:lastModifiedBy>
  <cp:revision>10</cp:revision>
  <cp:lastPrinted>2020-12-19T11:41:11Z</cp:lastPrinted>
  <dcterms:created xsi:type="dcterms:W3CDTF">2020-12-19T11:41:11Z</dcterms:created>
  <dcterms:modified xsi:type="dcterms:W3CDTF">2024-05-16T13:39:48Z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KSOProductBuildVer">
    <vt:lpwstr>2052-2.8.0.4624</vt:lpwstr>
  </property>
</Properties>
</file>